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1"/>
  </p:sldMasterIdLst>
  <p:notesMasterIdLst>
    <p:notesMasterId r:id="rId40"/>
  </p:notesMasterIdLst>
  <p:sldIdLst>
    <p:sldId id="286" r:id="rId2"/>
    <p:sldId id="297" r:id="rId3"/>
    <p:sldId id="280" r:id="rId4"/>
    <p:sldId id="258" r:id="rId5"/>
    <p:sldId id="284" r:id="rId6"/>
    <p:sldId id="285" r:id="rId7"/>
    <p:sldId id="257" r:id="rId8"/>
    <p:sldId id="260" r:id="rId9"/>
    <p:sldId id="259" r:id="rId10"/>
    <p:sldId id="262" r:id="rId11"/>
    <p:sldId id="261" r:id="rId12"/>
    <p:sldId id="263" r:id="rId13"/>
    <p:sldId id="265" r:id="rId14"/>
    <p:sldId id="278" r:id="rId15"/>
    <p:sldId id="264" r:id="rId16"/>
    <p:sldId id="266" r:id="rId17"/>
    <p:sldId id="279" r:id="rId18"/>
    <p:sldId id="270" r:id="rId19"/>
    <p:sldId id="287" r:id="rId20"/>
    <p:sldId id="288" r:id="rId21"/>
    <p:sldId id="289" r:id="rId22"/>
    <p:sldId id="290" r:id="rId23"/>
    <p:sldId id="291" r:id="rId24"/>
    <p:sldId id="271" r:id="rId25"/>
    <p:sldId id="272" r:id="rId26"/>
    <p:sldId id="294" r:id="rId27"/>
    <p:sldId id="295" r:id="rId28"/>
    <p:sldId id="268" r:id="rId29"/>
    <p:sldId id="292" r:id="rId30"/>
    <p:sldId id="273" r:id="rId31"/>
    <p:sldId id="281" r:id="rId32"/>
    <p:sldId id="282" r:id="rId33"/>
    <p:sldId id="283" r:id="rId34"/>
    <p:sldId id="274" r:id="rId35"/>
    <p:sldId id="277" r:id="rId36"/>
    <p:sldId id="296" r:id="rId37"/>
    <p:sldId id="276" r:id="rId38"/>
    <p:sldId id="275"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4" userDrawn="1">
          <p15:clr>
            <a:srgbClr val="A4A3A4"/>
          </p15:clr>
        </p15:guide>
        <p15:guide id="2" pos="381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974" autoAdjust="0"/>
    <p:restoredTop sz="94660"/>
  </p:normalViewPr>
  <p:slideViewPr>
    <p:cSldViewPr snapToGrid="0" showGuides="1">
      <p:cViewPr varScale="1">
        <p:scale>
          <a:sx n="106" d="100"/>
          <a:sy n="106" d="100"/>
        </p:scale>
        <p:origin x="564" y="78"/>
      </p:cViewPr>
      <p:guideLst>
        <p:guide orient="horz" pos="2184"/>
        <p:guide pos="381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058CB89-5DEC-46B4-8020-808D9214375A}" type="datetimeFigureOut">
              <a:rPr lang="en-US" smtClean="0"/>
              <a:t>6/21/2016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7FD8C33-0BEB-451E-BED3-92CDBF75DA53}" type="slidenum">
              <a:rPr lang="en-US" smtClean="0"/>
              <a:t>‹#›</a:t>
            </a:fld>
            <a:endParaRPr lang="en-US"/>
          </a:p>
        </p:txBody>
      </p:sp>
    </p:spTree>
    <p:extLst>
      <p:ext uri="{BB962C8B-B14F-4D97-AF65-F5344CB8AC3E}">
        <p14:creationId xmlns:p14="http://schemas.microsoft.com/office/powerpoint/2010/main" val="22991809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9369584-31C7-4CB9-81CD-23FACDAA0E20}" type="slidenum">
              <a:rPr lang="en-US" smtClean="0"/>
              <a:t>1</a:t>
            </a:fld>
            <a:endParaRPr lang="en-US" dirty="0"/>
          </a:p>
        </p:txBody>
      </p:sp>
    </p:spTree>
    <p:extLst>
      <p:ext uri="{BB962C8B-B14F-4D97-AF65-F5344CB8AC3E}">
        <p14:creationId xmlns:p14="http://schemas.microsoft.com/office/powerpoint/2010/main" val="33817816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Example time yet again.</a:t>
            </a:r>
          </a:p>
          <a:p>
            <a:endParaRPr lang="en-US" dirty="0"/>
          </a:p>
          <a:p>
            <a:r>
              <a:rPr lang="en-US" dirty="0"/>
              <a:t>We have a repo.</a:t>
            </a:r>
            <a:r>
              <a:rPr lang="en-US" baseline="0" dirty="0"/>
              <a:t> We’ve been doing on-the-ground reporting for a local tournament and we’ve made a bunch of commits as we went so we didn’t lose anything.</a:t>
            </a:r>
          </a:p>
          <a:p>
            <a:r>
              <a:rPr lang="en-US" baseline="0" dirty="0"/>
              <a:t>Could push this, but it looks terrible.</a:t>
            </a:r>
          </a:p>
          <a:p>
            <a:r>
              <a:rPr lang="en-US" baseline="0" dirty="0"/>
              <a:t>What to do? Rebase!</a:t>
            </a:r>
          </a:p>
          <a:p>
            <a:endParaRPr lang="en-US" baseline="0" dirty="0"/>
          </a:p>
          <a:p>
            <a:r>
              <a:rPr lang="en-US" baseline="0" dirty="0"/>
              <a:t>Interactive rebase – git pops open whatever editor we have configured. One row = one commit, in reverse order. It does this in an editor so you can copy and paste, and so you can change the command from “pick” to something else. Show the list in </a:t>
            </a:r>
            <a:r>
              <a:rPr lang="en-US" baseline="0" dirty="0" err="1"/>
              <a:t>gvim</a:t>
            </a:r>
            <a:r>
              <a:rPr lang="en-US" baseline="0" dirty="0"/>
              <a:t> next to the list in </a:t>
            </a:r>
            <a:r>
              <a:rPr lang="en-US" baseline="0" dirty="0" err="1"/>
              <a:t>gitviz</a:t>
            </a:r>
            <a:r>
              <a:rPr lang="en-US" baseline="0" dirty="0"/>
              <a:t>.</a:t>
            </a:r>
          </a:p>
          <a:p>
            <a:r>
              <a:rPr lang="en-US" baseline="0" dirty="0"/>
              <a:t>There is one reorder, then two </a:t>
            </a:r>
            <a:r>
              <a:rPr lang="en-US" baseline="0" dirty="0" err="1"/>
              <a:t>fixups</a:t>
            </a:r>
            <a:r>
              <a:rPr lang="en-US" baseline="0" dirty="0"/>
              <a:t>, then one commit to reword and one commit to amend.</a:t>
            </a:r>
          </a:p>
          <a:p>
            <a:endParaRPr lang="en-US" baseline="0" dirty="0"/>
          </a:p>
          <a:p>
            <a:r>
              <a:rPr lang="en-US" baseline="0" dirty="0"/>
              <a:t>What if there had been commits on block we had to worry about? Rebase to the rescue!</a:t>
            </a:r>
          </a:p>
          <a:p>
            <a:endParaRPr lang="en-US" baseline="0" dirty="0"/>
          </a:p>
          <a:p>
            <a:r>
              <a:rPr lang="en-US" baseline="0" dirty="0"/>
              <a:t>Normal rebase. Call out how it applies each commit in turn.</a:t>
            </a:r>
          </a:p>
          <a:p>
            <a:endParaRPr lang="en-US" dirty="0"/>
          </a:p>
          <a:p>
            <a:r>
              <a:rPr lang="en-US" dirty="0"/>
              <a:t>We could have done both</a:t>
            </a:r>
            <a:r>
              <a:rPr lang="en-US" baseline="0" dirty="0"/>
              <a:t> at once (and we should have!) but I broke it apart for clarity.</a:t>
            </a:r>
            <a:endParaRPr lang="en-US" dirty="0"/>
          </a:p>
        </p:txBody>
      </p:sp>
      <p:sp>
        <p:nvSpPr>
          <p:cNvPr id="4" name="Slide Number Placeholder 3"/>
          <p:cNvSpPr>
            <a:spLocks noGrp="1"/>
          </p:cNvSpPr>
          <p:nvPr>
            <p:ph type="sldNum" sz="quarter" idx="10"/>
          </p:nvPr>
        </p:nvSpPr>
        <p:spPr/>
        <p:txBody>
          <a:bodyPr/>
          <a:lstStyle/>
          <a:p>
            <a:fld id="{09501F19-8A76-420B-A29A-1954D8651091}" type="slidenum">
              <a:rPr lang="en-US" smtClean="0"/>
              <a:t>25</a:t>
            </a:fld>
            <a:endParaRPr lang="en-US" dirty="0"/>
          </a:p>
        </p:txBody>
      </p:sp>
    </p:spTree>
    <p:extLst>
      <p:ext uri="{BB962C8B-B14F-4D97-AF65-F5344CB8AC3E}">
        <p14:creationId xmlns:p14="http://schemas.microsoft.com/office/powerpoint/2010/main" val="12873739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Example time again.</a:t>
            </a:r>
          </a:p>
          <a:p>
            <a:endParaRPr lang="en-US" dirty="0"/>
          </a:p>
          <a:p>
            <a:r>
              <a:rPr lang="en-US" dirty="0"/>
              <a:t>git branch</a:t>
            </a:r>
            <a:r>
              <a:rPr lang="en-US" baseline="0" dirty="0"/>
              <a:t> –D mtg_2014_legacy</a:t>
            </a:r>
          </a:p>
          <a:p>
            <a:r>
              <a:rPr lang="en-US" dirty="0"/>
              <a:t>./gcscript.sh</a:t>
            </a:r>
          </a:p>
          <a:p>
            <a:endParaRPr lang="en-US" dirty="0"/>
          </a:p>
          <a:p>
            <a:r>
              <a:rPr lang="en-US" dirty="0"/>
              <a:t>See!</a:t>
            </a:r>
          </a:p>
        </p:txBody>
      </p:sp>
      <p:sp>
        <p:nvSpPr>
          <p:cNvPr id="4" name="Slide Number Placeholder 3"/>
          <p:cNvSpPr>
            <a:spLocks noGrp="1"/>
          </p:cNvSpPr>
          <p:nvPr>
            <p:ph type="sldNum" sz="quarter" idx="10"/>
          </p:nvPr>
        </p:nvSpPr>
        <p:spPr/>
        <p:txBody>
          <a:bodyPr/>
          <a:lstStyle/>
          <a:p>
            <a:fld id="{09501F19-8A76-420B-A29A-1954D8651091}" type="slidenum">
              <a:rPr lang="en-US" smtClean="0"/>
              <a:t>28</a:t>
            </a:fld>
            <a:endParaRPr lang="en-US" dirty="0"/>
          </a:p>
        </p:txBody>
      </p:sp>
    </p:spTree>
    <p:extLst>
      <p:ext uri="{BB962C8B-B14F-4D97-AF65-F5344CB8AC3E}">
        <p14:creationId xmlns:p14="http://schemas.microsoft.com/office/powerpoint/2010/main" val="670537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discussion of</a:t>
            </a:r>
            <a:r>
              <a:rPr lang="en-US" baseline="0" dirty="0"/>
              <a:t> git workflows – I’m going to exclude the issues caused by external tools here and focus only on git.</a:t>
            </a:r>
          </a:p>
          <a:p>
            <a:endParaRPr lang="en-US" baseline="0" dirty="0"/>
          </a:p>
          <a:p>
            <a:r>
              <a:rPr lang="en-US" baseline="0" dirty="0"/>
              <a:t>It – essentially – boils down to four types of git workflows.</a:t>
            </a:r>
          </a:p>
          <a:p>
            <a:endParaRPr lang="en-US" baseline="0" dirty="0"/>
          </a:p>
          <a:p>
            <a:r>
              <a:rPr lang="en-US" baseline="0" dirty="0"/>
              <a:t>We’ll work through the same example with each of the four types – just as a visual, to avoid a lot of unnecessary typing.</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09501F19-8A76-420B-A29A-1954D8651091}" type="slidenum">
              <a:rPr lang="en-US" smtClean="0"/>
              <a:t>30</a:t>
            </a:fld>
            <a:endParaRPr lang="en-US" dirty="0"/>
          </a:p>
        </p:txBody>
      </p:sp>
    </p:spTree>
    <p:extLst>
      <p:ext uri="{BB962C8B-B14F-4D97-AF65-F5344CB8AC3E}">
        <p14:creationId xmlns:p14="http://schemas.microsoft.com/office/powerpoint/2010/main" val="41380774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“Pure “ merge – using only the merge</a:t>
            </a:r>
            <a:r>
              <a:rPr lang="en-US" baseline="0" dirty="0"/>
              <a:t> command (with --no-</a:t>
            </a:r>
            <a:r>
              <a:rPr lang="en-US" baseline="0" dirty="0" err="1"/>
              <a:t>ff</a:t>
            </a:r>
            <a:r>
              <a:rPr lang="en-US" baseline="0" dirty="0"/>
              <a:t> option). First merge develop into the feature to get the changes from Feature Branch B, accounting for conflicts if necessary. Then merge the feature branch into develop.</a:t>
            </a:r>
          </a:p>
          <a:p>
            <a:endParaRPr lang="en-US" dirty="0"/>
          </a:p>
        </p:txBody>
      </p:sp>
      <p:sp>
        <p:nvSpPr>
          <p:cNvPr id="4" name="Slide Number Placeholder 3"/>
          <p:cNvSpPr>
            <a:spLocks noGrp="1"/>
          </p:cNvSpPr>
          <p:nvPr>
            <p:ph type="sldNum" sz="quarter" idx="10"/>
          </p:nvPr>
        </p:nvSpPr>
        <p:spPr/>
        <p:txBody>
          <a:bodyPr/>
          <a:lstStyle/>
          <a:p>
            <a:fld id="{C7FD8C33-0BEB-451E-BED3-92CDBF75DA53}" type="slidenum">
              <a:rPr lang="en-US" smtClean="0"/>
              <a:t>31</a:t>
            </a:fld>
            <a:endParaRPr lang="en-US"/>
          </a:p>
        </p:txBody>
      </p:sp>
    </p:spTree>
    <p:extLst>
      <p:ext uri="{BB962C8B-B14F-4D97-AF65-F5344CB8AC3E}">
        <p14:creationId xmlns:p14="http://schemas.microsoft.com/office/powerpoint/2010/main" val="2007372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“Pure” rebase – First rebase the feature branch onto current develop to pick up branch B’s changes. Then alter </a:t>
            </a:r>
            <a:r>
              <a:rPr lang="en-US" baseline="0" dirty="0" err="1"/>
              <a:t>develop’s</a:t>
            </a:r>
            <a:r>
              <a:rPr lang="en-US" baseline="0" dirty="0"/>
              <a:t> head ref to point to F, either via manually editing it (bad!) or a fast-forward merge.</a:t>
            </a:r>
            <a:endParaRPr lang="en-US" dirty="0"/>
          </a:p>
          <a:p>
            <a:endParaRPr lang="en-US" dirty="0"/>
          </a:p>
        </p:txBody>
      </p:sp>
      <p:sp>
        <p:nvSpPr>
          <p:cNvPr id="4" name="Slide Number Placeholder 3"/>
          <p:cNvSpPr>
            <a:spLocks noGrp="1"/>
          </p:cNvSpPr>
          <p:nvPr>
            <p:ph type="sldNum" sz="quarter" idx="10"/>
          </p:nvPr>
        </p:nvSpPr>
        <p:spPr/>
        <p:txBody>
          <a:bodyPr/>
          <a:lstStyle/>
          <a:p>
            <a:fld id="{C7FD8C33-0BEB-451E-BED3-92CDBF75DA53}" type="slidenum">
              <a:rPr lang="en-US" smtClean="0"/>
              <a:t>32</a:t>
            </a:fld>
            <a:endParaRPr lang="en-US"/>
          </a:p>
        </p:txBody>
      </p:sp>
    </p:spTree>
    <p:extLst>
      <p:ext uri="{BB962C8B-B14F-4D97-AF65-F5344CB8AC3E}">
        <p14:creationId xmlns:p14="http://schemas.microsoft.com/office/powerpoint/2010/main" val="14145318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Rebase</a:t>
            </a:r>
            <a:r>
              <a:rPr lang="en-US" baseline="0" dirty="0"/>
              <a:t> then merge – First rebase the feature branch onto current develop to pick up branch B’s changes. Then merge feature back into develop, using a --no-</a:t>
            </a:r>
            <a:r>
              <a:rPr lang="en-US" baseline="0" dirty="0" err="1"/>
              <a:t>ff</a:t>
            </a:r>
            <a:r>
              <a:rPr lang="en-US" baseline="0" dirty="0"/>
              <a:t> merge, to retain the merge commit.</a:t>
            </a:r>
          </a:p>
          <a:p>
            <a:endParaRPr lang="en-US" dirty="0"/>
          </a:p>
        </p:txBody>
      </p:sp>
      <p:sp>
        <p:nvSpPr>
          <p:cNvPr id="4" name="Slide Number Placeholder 3"/>
          <p:cNvSpPr>
            <a:spLocks noGrp="1"/>
          </p:cNvSpPr>
          <p:nvPr>
            <p:ph type="sldNum" sz="quarter" idx="10"/>
          </p:nvPr>
        </p:nvSpPr>
        <p:spPr/>
        <p:txBody>
          <a:bodyPr/>
          <a:lstStyle/>
          <a:p>
            <a:fld id="{C7FD8C33-0BEB-451E-BED3-92CDBF75DA53}" type="slidenum">
              <a:rPr lang="en-US" smtClean="0"/>
              <a:t>33</a:t>
            </a:fld>
            <a:endParaRPr lang="en-US"/>
          </a:p>
        </p:txBody>
      </p:sp>
    </p:spTree>
    <p:extLst>
      <p:ext uri="{BB962C8B-B14F-4D97-AF65-F5344CB8AC3E}">
        <p14:creationId xmlns:p14="http://schemas.microsoft.com/office/powerpoint/2010/main" val="20789878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Rebase then squash – First rebase the feature branch onto current develop to pick up branch B’s changes. Then interactive rebase to squash to one or a few large commits</a:t>
            </a:r>
            <a:r>
              <a:rPr lang="en-US" baseline="0"/>
              <a:t>. Then </a:t>
            </a:r>
            <a:r>
              <a:rPr lang="en-US" baseline="0" dirty="0"/>
              <a:t>fast-forward merge feature into develop.</a:t>
            </a:r>
            <a:endParaRPr lang="en-US" dirty="0"/>
          </a:p>
        </p:txBody>
      </p:sp>
      <p:sp>
        <p:nvSpPr>
          <p:cNvPr id="4" name="Slide Number Placeholder 3"/>
          <p:cNvSpPr>
            <a:spLocks noGrp="1"/>
          </p:cNvSpPr>
          <p:nvPr>
            <p:ph type="sldNum" sz="quarter" idx="10"/>
          </p:nvPr>
        </p:nvSpPr>
        <p:spPr/>
        <p:txBody>
          <a:bodyPr/>
          <a:lstStyle/>
          <a:p>
            <a:fld id="{09501F19-8A76-420B-A29A-1954D8651091}" type="slidenum">
              <a:rPr lang="en-US" smtClean="0"/>
              <a:t>34</a:t>
            </a:fld>
            <a:endParaRPr lang="en-US" dirty="0"/>
          </a:p>
        </p:txBody>
      </p:sp>
    </p:spTree>
    <p:extLst>
      <p:ext uri="{BB962C8B-B14F-4D97-AF65-F5344CB8AC3E}">
        <p14:creationId xmlns:p14="http://schemas.microsoft.com/office/powerpoint/2010/main" val="36857964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p:txBody>
      </p:sp>
      <p:sp>
        <p:nvSpPr>
          <p:cNvPr id="4" name="Slide Number Placeholder 3"/>
          <p:cNvSpPr>
            <a:spLocks noGrp="1"/>
          </p:cNvSpPr>
          <p:nvPr>
            <p:ph type="sldNum" sz="quarter" idx="10"/>
          </p:nvPr>
        </p:nvSpPr>
        <p:spPr/>
        <p:txBody>
          <a:bodyPr/>
          <a:lstStyle/>
          <a:p>
            <a:fld id="{09501F19-8A76-420B-A29A-1954D8651091}" type="slidenum">
              <a:rPr lang="en-US" smtClean="0"/>
              <a:t>35</a:t>
            </a:fld>
            <a:endParaRPr lang="en-US" dirty="0"/>
          </a:p>
        </p:txBody>
      </p:sp>
    </p:spTree>
    <p:extLst>
      <p:ext uri="{BB962C8B-B14F-4D97-AF65-F5344CB8AC3E}">
        <p14:creationId xmlns:p14="http://schemas.microsoft.com/office/powerpoint/2010/main" val="334341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MUCH STUFF TO</a:t>
            </a:r>
            <a:r>
              <a:rPr lang="en-US" baseline="0" dirty="0"/>
              <a:t> READ, you guys. Seriously.</a:t>
            </a:r>
            <a:endParaRPr lang="en-US" dirty="0"/>
          </a:p>
        </p:txBody>
      </p:sp>
      <p:sp>
        <p:nvSpPr>
          <p:cNvPr id="4" name="Slide Number Placeholder 3"/>
          <p:cNvSpPr>
            <a:spLocks noGrp="1"/>
          </p:cNvSpPr>
          <p:nvPr>
            <p:ph type="sldNum" sz="quarter" idx="10"/>
          </p:nvPr>
        </p:nvSpPr>
        <p:spPr/>
        <p:txBody>
          <a:bodyPr/>
          <a:lstStyle/>
          <a:p>
            <a:fld id="{09501F19-8A76-420B-A29A-1954D8651091}" type="slidenum">
              <a:rPr lang="en-US" smtClean="0"/>
              <a:t>38</a:t>
            </a:fld>
            <a:endParaRPr lang="en-US" dirty="0"/>
          </a:p>
        </p:txBody>
      </p:sp>
    </p:spTree>
    <p:extLst>
      <p:ext uri="{BB962C8B-B14F-4D97-AF65-F5344CB8AC3E}">
        <p14:creationId xmlns:p14="http://schemas.microsoft.com/office/powerpoint/2010/main" val="3016882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BD1BC4C-DBBA-1A46-BD21-33C27A89343E}" type="slidenum">
              <a:rPr lang="en-US" smtClean="0"/>
              <a:t>2</a:t>
            </a:fld>
            <a:endParaRPr lang="en-US"/>
          </a:p>
        </p:txBody>
      </p:sp>
    </p:spTree>
    <p:extLst>
      <p:ext uri="{BB962C8B-B14F-4D97-AF65-F5344CB8AC3E}">
        <p14:creationId xmlns:p14="http://schemas.microsoft.com/office/powerpoint/2010/main" val="6697534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quick overview of the</a:t>
            </a:r>
            <a:r>
              <a:rPr lang="en-US" baseline="0" dirty="0"/>
              <a:t> basic structure for git – blobs are contained by trees, which contain each other, and which are contained by a commit.</a:t>
            </a:r>
          </a:p>
          <a:p>
            <a:endParaRPr lang="en-US" baseline="0" dirty="0"/>
          </a:p>
          <a:p>
            <a:r>
              <a:rPr lang="en-US" baseline="0" dirty="0"/>
              <a:t>Blobs and trees are subatomic particles, composing the literally atomic commits. Like reality, almost all of the time, just knowing how atoms work is enough. Sometimes there’s effects that make no sense which require subatomic knowledge, but until those points it’s not necessary.</a:t>
            </a:r>
          </a:p>
        </p:txBody>
      </p:sp>
      <p:sp>
        <p:nvSpPr>
          <p:cNvPr id="4" name="Slide Number Placeholder 3"/>
          <p:cNvSpPr>
            <a:spLocks noGrp="1"/>
          </p:cNvSpPr>
          <p:nvPr>
            <p:ph type="sldNum" sz="quarter" idx="10"/>
          </p:nvPr>
        </p:nvSpPr>
        <p:spPr/>
        <p:txBody>
          <a:bodyPr/>
          <a:lstStyle/>
          <a:p>
            <a:fld id="{09501F19-8A76-420B-A29A-1954D8651091}" type="slidenum">
              <a:rPr lang="en-US" smtClean="0"/>
              <a:t>7</a:t>
            </a:fld>
            <a:endParaRPr lang="en-US" dirty="0"/>
          </a:p>
        </p:txBody>
      </p:sp>
    </p:spTree>
    <p:extLst>
      <p:ext uri="{BB962C8B-B14F-4D97-AF65-F5344CB8AC3E}">
        <p14:creationId xmlns:p14="http://schemas.microsoft.com/office/powerpoint/2010/main" val="38277680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Commits and commit topologies</a:t>
            </a:r>
            <a:r>
              <a:rPr lang="en-US" baseline="0" dirty="0"/>
              <a:t> are the most important pieces of Git. The “atomic” commits form into “molecules” of topologies (typically called branches).</a:t>
            </a:r>
          </a:p>
          <a:p>
            <a:endParaRPr lang="en-US" baseline="0" dirty="0"/>
          </a:p>
          <a:p>
            <a:r>
              <a:rPr lang="en-US" baseline="0" dirty="0"/>
              <a:t>The edges of the DAG are then the deltas.</a:t>
            </a:r>
          </a:p>
        </p:txBody>
      </p:sp>
      <p:sp>
        <p:nvSpPr>
          <p:cNvPr id="4" name="Slide Number Placeholder 3"/>
          <p:cNvSpPr>
            <a:spLocks noGrp="1"/>
          </p:cNvSpPr>
          <p:nvPr>
            <p:ph type="sldNum" sz="quarter" idx="10"/>
          </p:nvPr>
        </p:nvSpPr>
        <p:spPr/>
        <p:txBody>
          <a:bodyPr/>
          <a:lstStyle/>
          <a:p>
            <a:fld id="{09501F19-8A76-420B-A29A-1954D8651091}" type="slidenum">
              <a:rPr lang="en-US" smtClean="0"/>
              <a:t>9</a:t>
            </a:fld>
            <a:endParaRPr lang="en-US" dirty="0"/>
          </a:p>
        </p:txBody>
      </p:sp>
    </p:spTree>
    <p:extLst>
      <p:ext uri="{BB962C8B-B14F-4D97-AF65-F5344CB8AC3E}">
        <p14:creationId xmlns:p14="http://schemas.microsoft.com/office/powerpoint/2010/main" val="2493602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have two commits, side by side, and we’re going to try to get a diff between</a:t>
            </a:r>
            <a:r>
              <a:rPr lang="en-US" baseline="0" dirty="0"/>
              <a:t> the two. </a:t>
            </a:r>
          </a:p>
          <a:p>
            <a:r>
              <a:rPr lang="en-US" baseline="0" dirty="0"/>
              <a:t>Commit 1 has three files – one in the root of the repo (File 1) and two in a directory (helpfully called Directory), which are File 3 and File 4.</a:t>
            </a:r>
          </a:p>
          <a:p>
            <a:r>
              <a:rPr lang="en-US" baseline="0" dirty="0"/>
              <a:t>Commit 2 has three files – File 2 in the root and File 4 and File 5 in Directory.</a:t>
            </a:r>
          </a:p>
          <a:p>
            <a:r>
              <a:rPr lang="en-US" baseline="0" dirty="0"/>
              <a:t>File 1 and 2 have the same blob: identically the same. Git will (sometimes) reinterpret this as a rename.</a:t>
            </a:r>
          </a:p>
          <a:p>
            <a:r>
              <a:rPr lang="en-US" baseline="0" dirty="0"/>
              <a:t>File 3 is in Commit 1 but not in Commit 2, so it’s a delete.</a:t>
            </a:r>
          </a:p>
          <a:p>
            <a:r>
              <a:rPr lang="en-US" baseline="0" dirty="0"/>
              <a:t>File 4 has different blobs in the two commits: it’s a change and a diff will be generated.</a:t>
            </a:r>
          </a:p>
          <a:p>
            <a:r>
              <a:rPr lang="en-US" baseline="0" dirty="0"/>
              <a:t>File 5 is in Commit 2 but not in Commit 1: it’s an add.</a:t>
            </a:r>
          </a:p>
        </p:txBody>
      </p:sp>
      <p:sp>
        <p:nvSpPr>
          <p:cNvPr id="4" name="Slide Number Placeholder 3"/>
          <p:cNvSpPr>
            <a:spLocks noGrp="1"/>
          </p:cNvSpPr>
          <p:nvPr>
            <p:ph type="sldNum" sz="quarter" idx="10"/>
          </p:nvPr>
        </p:nvSpPr>
        <p:spPr/>
        <p:txBody>
          <a:bodyPr/>
          <a:lstStyle/>
          <a:p>
            <a:fld id="{09501F19-8A76-420B-A29A-1954D8651091}" type="slidenum">
              <a:rPr lang="en-US" smtClean="0"/>
              <a:t>11</a:t>
            </a:fld>
            <a:endParaRPr lang="en-US" dirty="0"/>
          </a:p>
        </p:txBody>
      </p:sp>
    </p:spTree>
    <p:extLst>
      <p:ext uri="{BB962C8B-B14F-4D97-AF65-F5344CB8AC3E}">
        <p14:creationId xmlns:p14="http://schemas.microsoft.com/office/powerpoint/2010/main" val="25959157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Time to go to the command line.</a:t>
            </a:r>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Explain</a:t>
            </a:r>
            <a:r>
              <a:rPr lang="en-US" baseline="0" dirty="0"/>
              <a:t> what you’re doing – committing data to be served via a service. In this case, MTG decks. Magic has different ways to play it, called “formats”. We’re tracking formats in different branches, because Reasons.</a:t>
            </a:r>
            <a:endParaRPr lang="en-US" dirty="0"/>
          </a:p>
          <a:p>
            <a:endParaRPr lang="en-US" dirty="0"/>
          </a:p>
          <a:p>
            <a:r>
              <a:rPr lang="en-US" baseline="0" dirty="0"/>
              <a:t>New tournament – block format! So “git checkout –b mtg_2014_block”</a:t>
            </a:r>
          </a:p>
          <a:p>
            <a:r>
              <a:rPr lang="en-US" baseline="0" dirty="0"/>
              <a:t>There are uncommitted changes, so “git add .” then “git commit –m “New decks.””</a:t>
            </a:r>
          </a:p>
          <a:p>
            <a:endParaRPr lang="en-US" baseline="0" dirty="0"/>
          </a:p>
          <a:p>
            <a:r>
              <a:rPr lang="en-US" dirty="0"/>
              <a:t>Talk about what a branch is – a pointer to a specific commit.</a:t>
            </a:r>
          </a:p>
          <a:p>
            <a:endParaRPr lang="en-US" baseline="0" dirty="0"/>
          </a:p>
          <a:p>
            <a:r>
              <a:rPr lang="en-US" baseline="0" dirty="0"/>
              <a:t>A major tournament is over so we’re making a tag for it. “git tag –a SCG_Open_07_2014 –m “SCG Open Finalized Decks.””</a:t>
            </a:r>
          </a:p>
          <a:p>
            <a:endParaRPr lang="en-US" baseline="0" dirty="0"/>
          </a:p>
          <a:p>
            <a:r>
              <a:rPr lang="en-US" baseline="0" dirty="0"/>
              <a:t>Lightweight tags are just like (mostly) immutable branches. Annotated tags identify the tagger, the message, the date, and have a checksum.</a:t>
            </a:r>
          </a:p>
          <a:p>
            <a:endParaRPr lang="en-US" dirty="0"/>
          </a:p>
          <a:p>
            <a:r>
              <a:rPr lang="en-US" dirty="0"/>
              <a:t>Talk about how a branch is actually a pointer to the</a:t>
            </a:r>
            <a:r>
              <a:rPr lang="en-US" baseline="0" dirty="0"/>
              <a:t> entire DAG (directed acyclical graph) at that point. Two important things to realize:</a:t>
            </a:r>
          </a:p>
          <a:p>
            <a:pPr marL="228600" indent="-228600">
              <a:buAutoNum type="arabicParenR"/>
            </a:pPr>
            <a:r>
              <a:rPr lang="en-US" baseline="0" dirty="0"/>
              <a:t>A branch is not constrained by anything – any branch can point to any commit (even HEAD or master!). </a:t>
            </a:r>
          </a:p>
          <a:p>
            <a:pPr marL="228600" indent="-228600">
              <a:buAutoNum type="arabicParenR"/>
            </a:pPr>
            <a:r>
              <a:rPr lang="en-US" baseline="0" dirty="0"/>
              <a:t>The hash for each commit includes its parent – that means ANY history change will cascade through the DAG! We’ll see an example when we rebase.</a:t>
            </a:r>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09501F19-8A76-420B-A29A-1954D8651091}" type="slidenum">
              <a:rPr lang="en-US" smtClean="0"/>
              <a:t>12</a:t>
            </a:fld>
            <a:endParaRPr lang="en-US" dirty="0"/>
          </a:p>
        </p:txBody>
      </p:sp>
    </p:spTree>
    <p:extLst>
      <p:ext uri="{BB962C8B-B14F-4D97-AF65-F5344CB8AC3E}">
        <p14:creationId xmlns:p14="http://schemas.microsoft.com/office/powerpoint/2010/main" val="23715798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Different ways to get</a:t>
            </a:r>
            <a:r>
              <a:rPr lang="en-US" baseline="0" dirty="0"/>
              <a:t> upstream in your repository… note that these work on ANY name for a commit! And they can be chained, like in the last example, since the valid names for a commit (sha1, tag, branch, </a:t>
            </a:r>
            <a:r>
              <a:rPr lang="en-US" baseline="0" dirty="0" err="1"/>
              <a:t>etc</a:t>
            </a:r>
            <a:r>
              <a:rPr lang="en-US" baseline="0" dirty="0"/>
              <a:t>) plus the ^ and ~ operators are a valid DSL.</a:t>
            </a:r>
            <a:endParaRPr lang="en-US" dirty="0"/>
          </a:p>
        </p:txBody>
      </p:sp>
      <p:sp>
        <p:nvSpPr>
          <p:cNvPr id="4" name="Slide Number Placeholder 3"/>
          <p:cNvSpPr>
            <a:spLocks noGrp="1"/>
          </p:cNvSpPr>
          <p:nvPr>
            <p:ph type="sldNum" sz="quarter" idx="10"/>
          </p:nvPr>
        </p:nvSpPr>
        <p:spPr/>
        <p:txBody>
          <a:bodyPr/>
          <a:lstStyle/>
          <a:p>
            <a:fld id="{09501F19-8A76-420B-A29A-1954D8651091}" type="slidenum">
              <a:rPr lang="en-US" smtClean="0"/>
              <a:t>15</a:t>
            </a:fld>
            <a:endParaRPr lang="en-US" dirty="0"/>
          </a:p>
        </p:txBody>
      </p:sp>
    </p:spTree>
    <p:extLst>
      <p:ext uri="{BB962C8B-B14F-4D97-AF65-F5344CB8AC3E}">
        <p14:creationId xmlns:p14="http://schemas.microsoft.com/office/powerpoint/2010/main" val="4881267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Anything valid in block format is valid in standard format, and so we need to merge those commits in: “git checkout mtg_2014_standard”, “git merge --no-</a:t>
            </a:r>
            <a:r>
              <a:rPr lang="en-US" baseline="0" dirty="0" err="1"/>
              <a:t>ff</a:t>
            </a:r>
            <a:r>
              <a:rPr lang="en-US" baseline="0" dirty="0"/>
              <a:t> mtg_2014_block”</a:t>
            </a:r>
          </a:p>
          <a:p>
            <a:endParaRPr lang="en-US" baseline="0" dirty="0"/>
          </a:p>
          <a:p>
            <a:r>
              <a:rPr lang="en-US" baseline="0" dirty="0"/>
              <a:t>The “no-</a:t>
            </a:r>
            <a:r>
              <a:rPr lang="en-US" baseline="0" dirty="0" err="1"/>
              <a:t>ff</a:t>
            </a:r>
            <a:r>
              <a:rPr lang="en-US" baseline="0" dirty="0"/>
              <a:t>” option on a merge performs a guaranteed merge commit – by default git will try to avoid making a merge commit if it can, through doing what is basically a rebase. –no-</a:t>
            </a:r>
            <a:r>
              <a:rPr lang="en-US" baseline="0" dirty="0" err="1"/>
              <a:t>ff</a:t>
            </a:r>
            <a:r>
              <a:rPr lang="en-US" baseline="0" dirty="0"/>
              <a:t> forces it to make a merge commit instead.</a:t>
            </a:r>
            <a:endParaRPr lang="en-US" dirty="0"/>
          </a:p>
        </p:txBody>
      </p:sp>
      <p:sp>
        <p:nvSpPr>
          <p:cNvPr id="4" name="Slide Number Placeholder 3"/>
          <p:cNvSpPr>
            <a:spLocks noGrp="1"/>
          </p:cNvSpPr>
          <p:nvPr>
            <p:ph type="sldNum" sz="quarter" idx="10"/>
          </p:nvPr>
        </p:nvSpPr>
        <p:spPr/>
        <p:txBody>
          <a:bodyPr/>
          <a:lstStyle/>
          <a:p>
            <a:fld id="{09501F19-8A76-420B-A29A-1954D8651091}" type="slidenum">
              <a:rPr lang="en-US" smtClean="0"/>
              <a:t>16</a:t>
            </a:fld>
            <a:endParaRPr lang="en-US" dirty="0"/>
          </a:p>
        </p:txBody>
      </p:sp>
    </p:spTree>
    <p:extLst>
      <p:ext uri="{BB962C8B-B14F-4D97-AF65-F5344CB8AC3E}">
        <p14:creationId xmlns:p14="http://schemas.microsoft.com/office/powerpoint/2010/main" val="28046507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Different ways to get</a:t>
            </a:r>
            <a:r>
              <a:rPr lang="en-US" baseline="0" dirty="0"/>
              <a:t> upstream in your repository… note that these work on ANY name for a commit! And they can be chained, like in the last example, since the valid names for a commit (sha1, tag, branch, </a:t>
            </a:r>
            <a:r>
              <a:rPr lang="en-US" baseline="0" dirty="0" err="1"/>
              <a:t>etc</a:t>
            </a:r>
            <a:r>
              <a:rPr lang="en-US" baseline="0" dirty="0"/>
              <a:t>) plus the ^ and ~ operators are a valid DSL.</a:t>
            </a:r>
            <a:endParaRPr lang="en-US" dirty="0"/>
          </a:p>
        </p:txBody>
      </p:sp>
      <p:sp>
        <p:nvSpPr>
          <p:cNvPr id="4" name="Slide Number Placeholder 3"/>
          <p:cNvSpPr>
            <a:spLocks noGrp="1"/>
          </p:cNvSpPr>
          <p:nvPr>
            <p:ph type="sldNum" sz="quarter" idx="10"/>
          </p:nvPr>
        </p:nvSpPr>
        <p:spPr/>
        <p:txBody>
          <a:bodyPr/>
          <a:lstStyle/>
          <a:p>
            <a:fld id="{09501F19-8A76-420B-A29A-1954D8651091}" type="slidenum">
              <a:rPr lang="en-US" smtClean="0"/>
              <a:t>17</a:t>
            </a:fld>
            <a:endParaRPr lang="en-US" dirty="0"/>
          </a:p>
        </p:txBody>
      </p:sp>
    </p:spTree>
    <p:extLst>
      <p:ext uri="{BB962C8B-B14F-4D97-AF65-F5344CB8AC3E}">
        <p14:creationId xmlns:p14="http://schemas.microsoft.com/office/powerpoint/2010/main" val="13108883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atin typeface="Fira Sans ExtraLight" panose="00000300000000000000" pitchFamily="50" charset="0"/>
                <a:ea typeface="Fira Sans ExtraLight" panose="00000300000000000000" pitchFamily="50" charset="0"/>
              </a:defRPr>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atin typeface="Fira Sans ExtraLight" panose="00000300000000000000" pitchFamily="50" charset="0"/>
                <a:ea typeface="Fira Sans ExtraLight" panose="000003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p:cNvSpPr>
            <a:spLocks noGrp="1"/>
          </p:cNvSpPr>
          <p:nvPr>
            <p:ph type="dt" sz="half" idx="10"/>
          </p:nvPr>
        </p:nvSpPr>
        <p:spPr/>
        <p:txBody>
          <a:bodyPr/>
          <a:lstStyle/>
          <a:p>
            <a:fld id="{14D91C78-E7B5-422A-ABE7-89B4CCFE0B0D}" type="datetimeFigureOut">
              <a:rPr lang="en-US" smtClean="0"/>
              <a:t>6/21/2016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C916AC-9E42-4D67-8321-230CB03031A6}" type="slidenum">
              <a:rPr lang="en-US" smtClean="0"/>
              <a:t>‹#›</a:t>
            </a:fld>
            <a:endParaRPr lang="en-US"/>
          </a:p>
        </p:txBody>
      </p:sp>
    </p:spTree>
    <p:extLst>
      <p:ext uri="{BB962C8B-B14F-4D97-AF65-F5344CB8AC3E}">
        <p14:creationId xmlns:p14="http://schemas.microsoft.com/office/powerpoint/2010/main" val="2033708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ingle Title">
    <p:spTree>
      <p:nvGrpSpPr>
        <p:cNvPr id="1" name=""/>
        <p:cNvGrpSpPr/>
        <p:nvPr/>
      </p:nvGrpSpPr>
      <p:grpSpPr>
        <a:xfrm>
          <a:off x="0" y="0"/>
          <a:ext cx="0" cy="0"/>
          <a:chOff x="0" y="0"/>
          <a:chExt cx="0" cy="0"/>
        </a:xfrm>
      </p:grpSpPr>
      <p:sp>
        <p:nvSpPr>
          <p:cNvPr id="2" name="Title 1"/>
          <p:cNvSpPr>
            <a:spLocks noGrp="1"/>
          </p:cNvSpPr>
          <p:nvPr>
            <p:ph type="title"/>
          </p:nvPr>
        </p:nvSpPr>
        <p:spPr>
          <a:xfrm>
            <a:off x="838200" y="2766218"/>
            <a:ext cx="10515600" cy="1325563"/>
          </a:xfrm>
        </p:spPr>
        <p:txBody>
          <a:bodyPr/>
          <a:lstStyle>
            <a:lvl1pPr algn="ctr">
              <a:defRPr cap="small" baseline="0">
                <a:latin typeface="Raleway Medium"/>
                <a:ea typeface="Fira Sans ExtraLight" panose="00000300000000000000" pitchFamily="50" charset="0"/>
              </a:defRPr>
            </a:lvl1pPr>
          </a:lstStyle>
          <a:p>
            <a:r>
              <a:rPr lang="en-US" dirty="0"/>
              <a:t>Click to edit Master title style</a:t>
            </a:r>
          </a:p>
        </p:txBody>
      </p:sp>
      <p:sp>
        <p:nvSpPr>
          <p:cNvPr id="4" name="Date Placeholder 3"/>
          <p:cNvSpPr>
            <a:spLocks noGrp="1"/>
          </p:cNvSpPr>
          <p:nvPr>
            <p:ph type="dt" sz="half" idx="10"/>
          </p:nvPr>
        </p:nvSpPr>
        <p:spPr/>
        <p:txBody>
          <a:bodyPr/>
          <a:lstStyle/>
          <a:p>
            <a:fld id="{14D91C78-E7B5-422A-ABE7-89B4CCFE0B0D}" type="datetimeFigureOut">
              <a:rPr lang="en-US" smtClean="0"/>
              <a:t>6/21/2016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C916AC-9E42-4D67-8321-230CB03031A6}" type="slidenum">
              <a:rPr lang="en-US" smtClean="0"/>
              <a:t>‹#›</a:t>
            </a:fld>
            <a:endParaRPr lang="en-US"/>
          </a:p>
        </p:txBody>
      </p:sp>
    </p:spTree>
    <p:extLst>
      <p:ext uri="{BB962C8B-B14F-4D97-AF65-F5344CB8AC3E}">
        <p14:creationId xmlns:p14="http://schemas.microsoft.com/office/powerpoint/2010/main" val="1069158553"/>
      </p:ext>
    </p:extLst>
  </p:cSld>
  <p:clrMapOvr>
    <a:masterClrMapping/>
  </p:clrMapOvr>
  <p:extLst mod="1">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65125"/>
            <a:ext cx="10515600" cy="5811838"/>
          </a:xfrm>
        </p:spPr>
        <p:txBody>
          <a:bodyPr/>
          <a:lstStyle>
            <a:lvl1pPr>
              <a:defRPr>
                <a:latin typeface="Fira Sans ExtraLight" panose="00000300000000000000" pitchFamily="50" charset="0"/>
                <a:ea typeface="Fira Sans ExtraLight" panose="00000300000000000000" pitchFamily="50" charset="0"/>
              </a:defRPr>
            </a:lvl1pPr>
            <a:lvl2pPr>
              <a:defRPr>
                <a:latin typeface="Fira Sans ExtraLight" panose="00000300000000000000" pitchFamily="50" charset="0"/>
                <a:ea typeface="Fira Sans ExtraLight" panose="00000300000000000000" pitchFamily="50" charset="0"/>
              </a:defRPr>
            </a:lvl2pPr>
            <a:lvl3pPr>
              <a:defRPr>
                <a:latin typeface="Fira Sans ExtraLight" panose="00000300000000000000" pitchFamily="50" charset="0"/>
                <a:ea typeface="Fira Sans ExtraLight" panose="00000300000000000000" pitchFamily="50" charset="0"/>
              </a:defRPr>
            </a:lvl3pPr>
            <a:lvl4pPr>
              <a:defRPr>
                <a:latin typeface="Fira Sans ExtraLight" panose="00000300000000000000" pitchFamily="50" charset="0"/>
                <a:ea typeface="Fira Sans ExtraLight" panose="00000300000000000000" pitchFamily="50" charset="0"/>
              </a:defRPr>
            </a:lvl4pPr>
            <a:lvl5pPr>
              <a:defRPr>
                <a:latin typeface="Fira Sans ExtraLight" panose="00000300000000000000" pitchFamily="50" charset="0"/>
                <a:ea typeface="Fira Sans ExtraLight" panose="00000300000000000000" pitchFamily="50"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14D91C78-E7B5-422A-ABE7-89B4CCFE0B0D}" type="datetimeFigureOut">
              <a:rPr lang="en-US" smtClean="0"/>
              <a:t>6/21/2016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C916AC-9E42-4D67-8321-230CB03031A6}" type="slidenum">
              <a:rPr lang="en-US" smtClean="0"/>
              <a:t>‹#›</a:t>
            </a:fld>
            <a:endParaRPr lang="en-US"/>
          </a:p>
        </p:txBody>
      </p:sp>
    </p:spTree>
    <p:extLst>
      <p:ext uri="{BB962C8B-B14F-4D97-AF65-F5344CB8AC3E}">
        <p14:creationId xmlns:p14="http://schemas.microsoft.com/office/powerpoint/2010/main" val="327473050"/>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Fira Sans ExtraLight" panose="00000300000000000000" pitchFamily="50" charset="0"/>
                <a:ea typeface="Fira Sans ExtraLight" panose="00000300000000000000" pitchFamily="50" charset="0"/>
              </a:defRPr>
            </a:lvl1pPr>
          </a:lstStyle>
          <a:p>
            <a:r>
              <a:rPr lang="en-US" dirty="0"/>
              <a:t>Click to edit Master title style</a:t>
            </a:r>
          </a:p>
        </p:txBody>
      </p:sp>
      <p:sp>
        <p:nvSpPr>
          <p:cNvPr id="3" name="Content Placeholder 2"/>
          <p:cNvSpPr>
            <a:spLocks noGrp="1"/>
          </p:cNvSpPr>
          <p:nvPr>
            <p:ph idx="1"/>
          </p:nvPr>
        </p:nvSpPr>
        <p:spPr/>
        <p:txBody>
          <a:bodyPr/>
          <a:lstStyle>
            <a:lvl1pPr>
              <a:defRPr>
                <a:latin typeface="Fira Sans ExtraLight" panose="00000300000000000000" pitchFamily="50" charset="0"/>
                <a:ea typeface="Fira Sans ExtraLight" panose="00000300000000000000" pitchFamily="50" charset="0"/>
              </a:defRPr>
            </a:lvl1pPr>
            <a:lvl2pPr>
              <a:defRPr>
                <a:latin typeface="Fira Sans ExtraLight" panose="00000300000000000000" pitchFamily="50" charset="0"/>
                <a:ea typeface="Fira Sans ExtraLight" panose="00000300000000000000" pitchFamily="50" charset="0"/>
              </a:defRPr>
            </a:lvl2pPr>
            <a:lvl3pPr>
              <a:defRPr>
                <a:latin typeface="Fira Sans ExtraLight" panose="00000300000000000000" pitchFamily="50" charset="0"/>
                <a:ea typeface="Fira Sans ExtraLight" panose="00000300000000000000" pitchFamily="50" charset="0"/>
              </a:defRPr>
            </a:lvl3pPr>
            <a:lvl4pPr>
              <a:defRPr>
                <a:latin typeface="Fira Sans ExtraLight" panose="00000300000000000000" pitchFamily="50" charset="0"/>
                <a:ea typeface="Fira Sans ExtraLight" panose="00000300000000000000" pitchFamily="50" charset="0"/>
              </a:defRPr>
            </a:lvl4pPr>
            <a:lvl5pPr>
              <a:defRPr>
                <a:latin typeface="Fira Sans ExtraLight" panose="00000300000000000000" pitchFamily="50" charset="0"/>
                <a:ea typeface="Fira Sans ExtraLight" panose="00000300000000000000" pitchFamily="50"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14D91C78-E7B5-422A-ABE7-89B4CCFE0B0D}" type="datetimeFigureOut">
              <a:rPr lang="en-US" smtClean="0"/>
              <a:t>6/21/2016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C916AC-9E42-4D67-8321-230CB03031A6}" type="slidenum">
              <a:rPr lang="en-US" smtClean="0"/>
              <a:t>‹#›</a:t>
            </a:fld>
            <a:endParaRPr lang="en-US"/>
          </a:p>
        </p:txBody>
      </p:sp>
    </p:spTree>
    <p:extLst>
      <p:ext uri="{BB962C8B-B14F-4D97-AF65-F5344CB8AC3E}">
        <p14:creationId xmlns:p14="http://schemas.microsoft.com/office/powerpoint/2010/main" val="4273638283"/>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838200" y="365125"/>
            <a:ext cx="5181600" cy="5811838"/>
          </a:xfrm>
        </p:spPr>
        <p:txBody>
          <a:bodyPr/>
          <a:lstStyle>
            <a:lvl1pPr>
              <a:defRPr>
                <a:latin typeface="Fira Sans ExtraLight" panose="00000300000000000000" pitchFamily="50" charset="0"/>
                <a:ea typeface="Fira Sans ExtraLight" panose="00000300000000000000" pitchFamily="50" charset="0"/>
              </a:defRPr>
            </a:lvl1pPr>
            <a:lvl2pPr>
              <a:defRPr>
                <a:latin typeface="Fira Sans ExtraLight" panose="00000300000000000000" pitchFamily="50" charset="0"/>
                <a:ea typeface="Fira Sans ExtraLight" panose="00000300000000000000" pitchFamily="50" charset="0"/>
              </a:defRPr>
            </a:lvl2pPr>
            <a:lvl3pPr>
              <a:defRPr>
                <a:latin typeface="Fira Sans ExtraLight" panose="00000300000000000000" pitchFamily="50" charset="0"/>
                <a:ea typeface="Fira Sans ExtraLight" panose="00000300000000000000" pitchFamily="50" charset="0"/>
              </a:defRPr>
            </a:lvl3pPr>
            <a:lvl4pPr>
              <a:defRPr>
                <a:latin typeface="Fira Sans ExtraLight" panose="00000300000000000000" pitchFamily="50" charset="0"/>
                <a:ea typeface="Fira Sans ExtraLight" panose="00000300000000000000" pitchFamily="50" charset="0"/>
              </a:defRPr>
            </a:lvl4pPr>
            <a:lvl5pPr>
              <a:defRPr>
                <a:latin typeface="Fira Sans ExtraLight" panose="00000300000000000000" pitchFamily="50" charset="0"/>
                <a:ea typeface="Fira Sans ExtraLight" panose="00000300000000000000" pitchFamily="50"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72200" y="365125"/>
            <a:ext cx="5181600" cy="5811838"/>
          </a:xfrm>
        </p:spPr>
        <p:txBody>
          <a:bodyPr/>
          <a:lstStyle>
            <a:lvl1pPr>
              <a:defRPr>
                <a:latin typeface="Fira Sans ExtraLight" panose="00000300000000000000" pitchFamily="50" charset="0"/>
                <a:ea typeface="Fira Sans ExtraLight" panose="00000300000000000000" pitchFamily="50" charset="0"/>
              </a:defRPr>
            </a:lvl1pPr>
            <a:lvl2pPr>
              <a:defRPr>
                <a:latin typeface="Fira Sans ExtraLight" panose="00000300000000000000" pitchFamily="50" charset="0"/>
                <a:ea typeface="Fira Sans ExtraLight" panose="00000300000000000000" pitchFamily="50" charset="0"/>
              </a:defRPr>
            </a:lvl2pPr>
            <a:lvl3pPr>
              <a:defRPr>
                <a:latin typeface="Fira Sans ExtraLight" panose="00000300000000000000" pitchFamily="50" charset="0"/>
                <a:ea typeface="Fira Sans ExtraLight" panose="00000300000000000000" pitchFamily="50" charset="0"/>
              </a:defRPr>
            </a:lvl3pPr>
            <a:lvl4pPr>
              <a:defRPr>
                <a:latin typeface="Fira Sans ExtraLight" panose="00000300000000000000" pitchFamily="50" charset="0"/>
                <a:ea typeface="Fira Sans ExtraLight" panose="00000300000000000000" pitchFamily="50" charset="0"/>
              </a:defRPr>
            </a:lvl4pPr>
            <a:lvl5pPr>
              <a:defRPr>
                <a:latin typeface="Fira Sans ExtraLight" panose="00000300000000000000" pitchFamily="50" charset="0"/>
                <a:ea typeface="Fira Sans ExtraLight" panose="00000300000000000000" pitchFamily="50"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14D91C78-E7B5-422A-ABE7-89B4CCFE0B0D}" type="datetimeFigureOut">
              <a:rPr lang="en-US" smtClean="0"/>
              <a:t>6/21/2016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6C916AC-9E42-4D67-8321-230CB03031A6}" type="slidenum">
              <a:rPr lang="en-US" smtClean="0"/>
              <a:t>‹#›</a:t>
            </a:fld>
            <a:endParaRPr lang="en-US"/>
          </a:p>
        </p:txBody>
      </p:sp>
    </p:spTree>
    <p:extLst>
      <p:ext uri="{BB962C8B-B14F-4D97-AF65-F5344CB8AC3E}">
        <p14:creationId xmlns:p14="http://schemas.microsoft.com/office/powerpoint/2010/main" val="4189604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4D91C78-E7B5-422A-ABE7-89B4CCFE0B0D}" type="datetimeFigureOut">
              <a:rPr lang="en-US" smtClean="0"/>
              <a:t>6/21/2016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6C916AC-9E42-4D67-8321-230CB03031A6}" type="slidenum">
              <a:rPr lang="en-US" smtClean="0"/>
              <a:t>‹#›</a:t>
            </a:fld>
            <a:endParaRPr lang="en-US"/>
          </a:p>
        </p:txBody>
      </p:sp>
    </p:spTree>
    <p:extLst>
      <p:ext uri="{BB962C8B-B14F-4D97-AF65-F5344CB8AC3E}">
        <p14:creationId xmlns:p14="http://schemas.microsoft.com/office/powerpoint/2010/main" val="41887112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EECB903-AB93-4911-A9F0-E5612321A242}" type="datetimeFigureOut">
              <a:rPr lang="en-US" smtClean="0"/>
              <a:t>6/21/2016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BED7EE6E-D334-47DB-8443-CA1B2FC5121E}" type="slidenum">
              <a:rPr lang="en-US" smtClean="0"/>
              <a:t>‹#›</a:t>
            </a:fld>
            <a:endParaRPr lang="en-US" dirty="0"/>
          </a:p>
        </p:txBody>
      </p:sp>
    </p:spTree>
    <p:extLst>
      <p:ext uri="{BB962C8B-B14F-4D97-AF65-F5344CB8AC3E}">
        <p14:creationId xmlns:p14="http://schemas.microsoft.com/office/powerpoint/2010/main" val="25604434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65125"/>
            <a:ext cx="10515600" cy="58118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D850765-D230-4920-B781-4543877C04E5}" type="datetimeFigureOut">
              <a:rPr lang="en-US" smtClean="0"/>
              <a:t>6/21/2016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4A1CE4A-945A-40D3-811C-72B35267E533}" type="slidenum">
              <a:rPr lang="en-US" smtClean="0"/>
              <a:t>‹#›</a:t>
            </a:fld>
            <a:endParaRPr lang="en-US" dirty="0"/>
          </a:p>
        </p:txBody>
      </p:sp>
    </p:spTree>
    <p:extLst>
      <p:ext uri="{BB962C8B-B14F-4D97-AF65-F5344CB8AC3E}">
        <p14:creationId xmlns:p14="http://schemas.microsoft.com/office/powerpoint/2010/main" val="27221280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4D91C78-E7B5-422A-ABE7-89B4CCFE0B0D}" type="datetimeFigureOut">
              <a:rPr lang="en-US" smtClean="0"/>
              <a:t>6/21/2016</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6C916AC-9E42-4D67-8321-230CB03031A6}" type="slidenum">
              <a:rPr lang="en-US" smtClean="0"/>
              <a:t>‹#›</a:t>
            </a:fld>
            <a:endParaRPr lang="en-US"/>
          </a:p>
        </p:txBody>
      </p:sp>
    </p:spTree>
    <p:extLst>
      <p:ext uri="{BB962C8B-B14F-4D97-AF65-F5344CB8AC3E}">
        <p14:creationId xmlns:p14="http://schemas.microsoft.com/office/powerpoint/2010/main" val="2992696467"/>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41" r:id="rId3"/>
    <p:sldLayoutId id="2147483740" r:id="rId4"/>
    <p:sldLayoutId id="2147483736" r:id="rId5"/>
    <p:sldLayoutId id="2147483739" r:id="rId6"/>
    <p:sldLayoutId id="2147483742" r:id="rId7"/>
    <p:sldLayoutId id="2147483743" r:id="rId8"/>
  </p:sldLayoutIdLst>
  <p:txStyles>
    <p:titleStyle>
      <a:lvl1pPr algn="l" defTabSz="914400" rtl="0" eaLnBrk="1" latinLnBrk="0" hangingPunct="1">
        <a:lnSpc>
          <a:spcPct val="90000"/>
        </a:lnSpc>
        <a:spcBef>
          <a:spcPct val="0"/>
        </a:spcBef>
        <a:buNone/>
        <a:defRPr sz="4400" kern="1200">
          <a:solidFill>
            <a:schemeClr val="tx1"/>
          </a:solidFill>
          <a:latin typeface="Fira Sans ExtraLight" panose="020B0403050000020004" pitchFamily="34" charset="0"/>
          <a:ea typeface="Fira Sans ExtraLight" panose="020B0403050000020004" pitchFamily="34"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Fira Sans ExtraLight" panose="020B0403050000020004" pitchFamily="34" charset="0"/>
          <a:ea typeface="Fira Sans ExtraLight" panose="020B04030500000200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Fira Sans ExtraLight" panose="020B0403050000020004" pitchFamily="34" charset="0"/>
          <a:ea typeface="Fira Sans ExtraLight" panose="020B04030500000200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Fira Sans ExtraLight" panose="020B0403050000020004" pitchFamily="34" charset="0"/>
          <a:ea typeface="Fira Sans ExtraLight" panose="020B04030500000200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Fira Sans ExtraLight" panose="020B0403050000020004" pitchFamily="34" charset="0"/>
          <a:ea typeface="Fira Sans ExtraLight" panose="020B04030500000200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Fira Sans ExtraLight" panose="020B0403050000020004" pitchFamily="34" charset="0"/>
          <a:ea typeface="Fira Sans ExtraLight" panose="020B04030500000200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51.gif"/><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52.gif"/><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53.gi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18" Type="http://schemas.openxmlformats.org/officeDocument/2006/relationships/image" Target="../media/image19.png"/><Relationship Id="rId26" Type="http://schemas.openxmlformats.org/officeDocument/2006/relationships/image" Target="../media/image27.png"/><Relationship Id="rId39" Type="http://schemas.openxmlformats.org/officeDocument/2006/relationships/image" Target="../media/image40.png"/><Relationship Id="rId3" Type="http://schemas.openxmlformats.org/officeDocument/2006/relationships/image" Target="../media/image4.png"/><Relationship Id="rId21" Type="http://schemas.openxmlformats.org/officeDocument/2006/relationships/image" Target="../media/image22.jpeg"/><Relationship Id="rId34" Type="http://schemas.openxmlformats.org/officeDocument/2006/relationships/image" Target="../media/image35.png"/><Relationship Id="rId42" Type="http://schemas.openxmlformats.org/officeDocument/2006/relationships/image" Target="../media/image43.emf"/><Relationship Id="rId47" Type="http://schemas.openxmlformats.org/officeDocument/2006/relationships/image" Target="../media/image48.jpg"/><Relationship Id="rId7" Type="http://schemas.openxmlformats.org/officeDocument/2006/relationships/image" Target="../media/image8.png"/><Relationship Id="rId12" Type="http://schemas.openxmlformats.org/officeDocument/2006/relationships/image" Target="../media/image13.png"/><Relationship Id="rId17" Type="http://schemas.openxmlformats.org/officeDocument/2006/relationships/image" Target="../media/image18.png"/><Relationship Id="rId25" Type="http://schemas.openxmlformats.org/officeDocument/2006/relationships/image" Target="../media/image26.png"/><Relationship Id="rId33" Type="http://schemas.openxmlformats.org/officeDocument/2006/relationships/image" Target="../media/image34.emf"/><Relationship Id="rId38" Type="http://schemas.openxmlformats.org/officeDocument/2006/relationships/image" Target="../media/image39.emf"/><Relationship Id="rId46" Type="http://schemas.openxmlformats.org/officeDocument/2006/relationships/image" Target="../media/image47.jpeg"/><Relationship Id="rId2" Type="http://schemas.openxmlformats.org/officeDocument/2006/relationships/notesSlide" Target="../notesSlides/notesSlide2.xml"/><Relationship Id="rId16" Type="http://schemas.openxmlformats.org/officeDocument/2006/relationships/image" Target="../media/image17.png"/><Relationship Id="rId20" Type="http://schemas.openxmlformats.org/officeDocument/2006/relationships/image" Target="../media/image21.png"/><Relationship Id="rId29" Type="http://schemas.openxmlformats.org/officeDocument/2006/relationships/image" Target="../media/image30.gif"/><Relationship Id="rId41" Type="http://schemas.openxmlformats.org/officeDocument/2006/relationships/image" Target="../media/image42.png"/><Relationship Id="rId1" Type="http://schemas.openxmlformats.org/officeDocument/2006/relationships/slideLayout" Target="../slideLayouts/slideLayout4.xml"/><Relationship Id="rId6" Type="http://schemas.openxmlformats.org/officeDocument/2006/relationships/image" Target="../media/image7.png"/><Relationship Id="rId11" Type="http://schemas.openxmlformats.org/officeDocument/2006/relationships/image" Target="../media/image12.png"/><Relationship Id="rId24" Type="http://schemas.openxmlformats.org/officeDocument/2006/relationships/image" Target="../media/image25.PNG"/><Relationship Id="rId32" Type="http://schemas.openxmlformats.org/officeDocument/2006/relationships/image" Target="../media/image33.png"/><Relationship Id="rId37" Type="http://schemas.openxmlformats.org/officeDocument/2006/relationships/image" Target="../media/image38.emf"/><Relationship Id="rId40" Type="http://schemas.openxmlformats.org/officeDocument/2006/relationships/image" Target="../media/image41.jpeg"/><Relationship Id="rId45" Type="http://schemas.openxmlformats.org/officeDocument/2006/relationships/image" Target="../media/image46.png"/><Relationship Id="rId5" Type="http://schemas.openxmlformats.org/officeDocument/2006/relationships/image" Target="../media/image6.png"/><Relationship Id="rId15" Type="http://schemas.openxmlformats.org/officeDocument/2006/relationships/image" Target="../media/image16.png"/><Relationship Id="rId23" Type="http://schemas.openxmlformats.org/officeDocument/2006/relationships/image" Target="../media/image24.emf"/><Relationship Id="rId28" Type="http://schemas.openxmlformats.org/officeDocument/2006/relationships/image" Target="../media/image29.jpeg"/><Relationship Id="rId36" Type="http://schemas.openxmlformats.org/officeDocument/2006/relationships/image" Target="../media/image37.emf"/><Relationship Id="rId10" Type="http://schemas.openxmlformats.org/officeDocument/2006/relationships/image" Target="../media/image11.png"/><Relationship Id="rId19" Type="http://schemas.openxmlformats.org/officeDocument/2006/relationships/image" Target="../media/image20.png"/><Relationship Id="rId31" Type="http://schemas.openxmlformats.org/officeDocument/2006/relationships/image" Target="../media/image32.png"/><Relationship Id="rId44" Type="http://schemas.openxmlformats.org/officeDocument/2006/relationships/image" Target="../media/image45.png"/><Relationship Id="rId4" Type="http://schemas.openxmlformats.org/officeDocument/2006/relationships/image" Target="../media/image5.png"/><Relationship Id="rId9" Type="http://schemas.openxmlformats.org/officeDocument/2006/relationships/image" Target="../media/image10.png"/><Relationship Id="rId14" Type="http://schemas.openxmlformats.org/officeDocument/2006/relationships/image" Target="../media/image15.png"/><Relationship Id="rId22" Type="http://schemas.openxmlformats.org/officeDocument/2006/relationships/image" Target="../media/image23.emf"/><Relationship Id="rId27" Type="http://schemas.openxmlformats.org/officeDocument/2006/relationships/image" Target="../media/image28.jpeg"/><Relationship Id="rId30" Type="http://schemas.openxmlformats.org/officeDocument/2006/relationships/image" Target="../media/image31.emf"/><Relationship Id="rId35" Type="http://schemas.openxmlformats.org/officeDocument/2006/relationships/image" Target="../media/image36.png"/><Relationship Id="rId43" Type="http://schemas.openxmlformats.org/officeDocument/2006/relationships/image" Target="../media/image44.emf"/><Relationship Id="rId48" Type="http://schemas.openxmlformats.org/officeDocument/2006/relationships/image" Target="../media/image49.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54.jp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56.gif"/><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57.gi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8.gif"/><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0.gi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59.gif"/><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hyperlink" Target="mailto:arthurdoler@gmail.com" TargetMode="External"/><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8" Type="http://schemas.openxmlformats.org/officeDocument/2006/relationships/hyperlink" Target="http://git-scm.com/book/en/Git-Internals-Packfiles" TargetMode="External"/><Relationship Id="rId3" Type="http://schemas.openxmlformats.org/officeDocument/2006/relationships/hyperlink" Target="http://ftp.newartisans.com/pub/git.from.bottom.up.pdf" TargetMode="External"/><Relationship Id="rId7" Type="http://schemas.openxmlformats.org/officeDocument/2006/relationships/hyperlink" Target="http://git-scm.com/book" TargetMode="External"/><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hyperlink" Target="http://blogs.atlassian.com/2013/10/git-team-workflows-merge-or-rebase/" TargetMode="External"/><Relationship Id="rId5" Type="http://schemas.openxmlformats.org/officeDocument/2006/relationships/hyperlink" Target="http://reinh.com/blog/2009/03/02/a-git-workflow-for-agile-teams.html" TargetMode="External"/><Relationship Id="rId4" Type="http://schemas.openxmlformats.org/officeDocument/2006/relationships/hyperlink" Target="http://nvie.com/posts/a-successful-git-branching-model/" TargetMode="External"/><Relationship Id="rId9" Type="http://schemas.openxmlformats.org/officeDocument/2006/relationships/hyperlink" Target="http://stackoverflow.com/questions/5176225/are-gits-pack-files-deltas-rathe"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hyperlink" Target="mailto:art.doler@aviture.us.com" TargetMode="External"/><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1109837"/>
            <a:ext cx="12192000" cy="2387600"/>
          </a:xfrm>
        </p:spPr>
        <p:txBody>
          <a:bodyPr/>
          <a:lstStyle/>
          <a:p>
            <a:r>
              <a:rPr lang="en-US" cap="small" dirty="0">
                <a:latin typeface="Raleway Medium" panose="020B0603030101060003"/>
                <a:ea typeface="Fira Sans Light" panose="00000400000000000000" pitchFamily="50" charset="0"/>
              </a:rPr>
              <a:t>Git 201 - A Deeper Look at Git</a:t>
            </a:r>
            <a:endParaRPr lang="en-US" cap="small" dirty="0">
              <a:latin typeface="Raleway Medium" panose="020B0603030101060003"/>
            </a:endParaRPr>
          </a:p>
        </p:txBody>
      </p:sp>
      <p:sp>
        <p:nvSpPr>
          <p:cNvPr id="3" name="Subtitle 2"/>
          <p:cNvSpPr>
            <a:spLocks noGrp="1"/>
          </p:cNvSpPr>
          <p:nvPr>
            <p:ph type="subTitle" idx="1"/>
          </p:nvPr>
        </p:nvSpPr>
        <p:spPr/>
        <p:txBody>
          <a:bodyPr>
            <a:normAutofit/>
          </a:bodyPr>
          <a:lstStyle/>
          <a:p>
            <a:r>
              <a:rPr lang="en-US" sz="3600" dirty="0">
                <a:latin typeface="Gill Sans MT" panose="020B0502020104020203" pitchFamily="34" charset="0"/>
                <a:ea typeface="Fira Sans" panose="00000500000000000000" pitchFamily="50" charset="0"/>
              </a:rPr>
              <a:t>Git Me With Your Best Shot</a:t>
            </a:r>
          </a:p>
        </p:txBody>
      </p:sp>
      <p:sp>
        <p:nvSpPr>
          <p:cNvPr id="4" name="TextBox 3"/>
          <p:cNvSpPr txBox="1"/>
          <p:nvPr/>
        </p:nvSpPr>
        <p:spPr>
          <a:xfrm>
            <a:off x="177800" y="5257800"/>
            <a:ext cx="3337517" cy="1231106"/>
          </a:xfrm>
          <a:prstGeom prst="rect">
            <a:avLst/>
          </a:prstGeom>
          <a:noFill/>
        </p:spPr>
        <p:txBody>
          <a:bodyPr wrap="none" rtlCol="0">
            <a:spAutoFit/>
          </a:bodyPr>
          <a:lstStyle/>
          <a:p>
            <a:r>
              <a:rPr lang="en-US" sz="2800" dirty="0">
                <a:latin typeface="Gill Sans MT" panose="020B0502020104020203" pitchFamily="34" charset="0"/>
              </a:rPr>
              <a:t>Arthur Doler</a:t>
            </a:r>
          </a:p>
          <a:p>
            <a:r>
              <a:rPr lang="en-US" sz="2400" dirty="0">
                <a:latin typeface="Gill Sans MT" panose="020B0502020104020203" pitchFamily="34" charset="0"/>
              </a:rPr>
              <a:t>    </a:t>
            </a:r>
            <a:r>
              <a:rPr lang="en-US" sz="2200" dirty="0">
                <a:latin typeface="Gill Sans MT" panose="020B0502020104020203" pitchFamily="34" charset="0"/>
              </a:rPr>
              <a:t>@</a:t>
            </a:r>
            <a:r>
              <a:rPr lang="en-US" sz="2200" dirty="0" err="1">
                <a:latin typeface="Gill Sans MT" panose="020B0502020104020203" pitchFamily="34" charset="0"/>
              </a:rPr>
              <a:t>arthurdoler</a:t>
            </a:r>
            <a:endParaRPr lang="en-US" sz="2200" dirty="0">
              <a:latin typeface="Gill Sans MT" panose="020B0502020104020203" pitchFamily="34" charset="0"/>
            </a:endParaRPr>
          </a:p>
          <a:p>
            <a:r>
              <a:rPr lang="en-US" sz="2200" dirty="0">
                <a:latin typeface="Gill Sans MT" panose="020B0502020104020203" pitchFamily="34" charset="0"/>
              </a:rPr>
              <a:t>     arthurdoler@gmail.com</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43925" y="5581991"/>
            <a:ext cx="3648075" cy="1220447"/>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41301" y="5837942"/>
            <a:ext cx="274320" cy="223021"/>
          </a:xfrm>
          <a:prstGeom prst="rect">
            <a:avLst/>
          </a:prstGeom>
        </p:spPr>
      </p:pic>
      <p:pic>
        <p:nvPicPr>
          <p:cNvPr id="8" name="Picture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49793" y="6130436"/>
            <a:ext cx="274320" cy="274320"/>
          </a:xfrm>
          <a:prstGeom prst="rect">
            <a:avLst/>
          </a:prstGeom>
        </p:spPr>
      </p:pic>
    </p:spTree>
    <p:extLst>
      <p:ext uri="{BB962C8B-B14F-4D97-AF65-F5344CB8AC3E}">
        <p14:creationId xmlns:p14="http://schemas.microsoft.com/office/powerpoint/2010/main" val="1025142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6000" dirty="0">
                <a:latin typeface="Raleway Medium"/>
              </a:rPr>
              <a:t>How does </a:t>
            </a:r>
            <a:r>
              <a:rPr lang="en-US" sz="6000" dirty="0" err="1">
                <a:latin typeface="Raleway Medium"/>
              </a:rPr>
              <a:t>Git</a:t>
            </a:r>
            <a:r>
              <a:rPr lang="en-US" sz="6000" dirty="0">
                <a:latin typeface="Raleway Medium"/>
              </a:rPr>
              <a:t> make diffs?</a:t>
            </a:r>
          </a:p>
        </p:txBody>
      </p:sp>
    </p:spTree>
    <p:extLst>
      <p:ext uri="{BB962C8B-B14F-4D97-AF65-F5344CB8AC3E}">
        <p14:creationId xmlns:p14="http://schemas.microsoft.com/office/powerpoint/2010/main" val="41422563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Oval 61"/>
          <p:cNvSpPr/>
          <p:nvPr/>
        </p:nvSpPr>
        <p:spPr>
          <a:xfrm>
            <a:off x="1426419" y="1410484"/>
            <a:ext cx="590052" cy="590052"/>
          </a:xfrm>
          <a:prstGeom prst="ellipse">
            <a:avLst/>
          </a:prstGeom>
          <a:solidFill>
            <a:schemeClr val="accent5">
              <a:lumMod val="40000"/>
              <a:lumOff val="60000"/>
            </a:schemeClr>
          </a:solidFill>
          <a:ln>
            <a:solidFill>
              <a:schemeClr val="accent5">
                <a:lumMod val="50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2000" dirty="0">
              <a:latin typeface="Gill Sans MT" panose="020B0502020104020203" pitchFamily="34" charset="0"/>
            </a:endParaRPr>
          </a:p>
        </p:txBody>
      </p:sp>
      <p:sp>
        <p:nvSpPr>
          <p:cNvPr id="63" name="Isosceles Triangle 62"/>
          <p:cNvSpPr/>
          <p:nvPr/>
        </p:nvSpPr>
        <p:spPr>
          <a:xfrm>
            <a:off x="2889642" y="1453689"/>
            <a:ext cx="584224" cy="503641"/>
          </a:xfrm>
          <a:prstGeom prst="triangle">
            <a:avLst/>
          </a:prstGeom>
          <a:solidFill>
            <a:schemeClr val="accent2">
              <a:lumMod val="40000"/>
              <a:lumOff val="60000"/>
            </a:schemeClr>
          </a:solidFill>
          <a:ln>
            <a:solidFill>
              <a:schemeClr val="accent2">
                <a:lumMod val="50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2000" dirty="0">
              <a:latin typeface="Gill Sans MT" panose="020B0502020104020203" pitchFamily="34" charset="0"/>
            </a:endParaRPr>
          </a:p>
        </p:txBody>
      </p:sp>
      <p:sp>
        <p:nvSpPr>
          <p:cNvPr id="66" name="Isosceles Triangle 65"/>
          <p:cNvSpPr/>
          <p:nvPr/>
        </p:nvSpPr>
        <p:spPr>
          <a:xfrm>
            <a:off x="2871214" y="3569293"/>
            <a:ext cx="584224" cy="503641"/>
          </a:xfrm>
          <a:prstGeom prst="triangle">
            <a:avLst/>
          </a:prstGeom>
          <a:solidFill>
            <a:schemeClr val="accent2">
              <a:lumMod val="40000"/>
              <a:lumOff val="60000"/>
            </a:schemeClr>
          </a:solidFill>
          <a:ln>
            <a:solidFill>
              <a:schemeClr val="accent2">
                <a:lumMod val="50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2000" dirty="0">
              <a:latin typeface="Gill Sans MT" panose="020B0502020104020203" pitchFamily="34" charset="0"/>
            </a:endParaRPr>
          </a:p>
        </p:txBody>
      </p:sp>
      <p:sp>
        <p:nvSpPr>
          <p:cNvPr id="67" name="Rectangle 66"/>
          <p:cNvSpPr/>
          <p:nvPr/>
        </p:nvSpPr>
        <p:spPr>
          <a:xfrm>
            <a:off x="5804432" y="2741709"/>
            <a:ext cx="589082" cy="592620"/>
          </a:xfrm>
          <a:prstGeom prst="rect">
            <a:avLst/>
          </a:prstGeom>
          <a:solidFill>
            <a:schemeClr val="accent6">
              <a:lumMod val="40000"/>
              <a:lumOff val="60000"/>
            </a:schemeClr>
          </a:solidFill>
          <a:ln>
            <a:solidFill>
              <a:schemeClr val="accent6">
                <a:lumMod val="50000"/>
              </a:schemeClr>
            </a:solidFill>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2800" dirty="0">
                <a:latin typeface="Gill Sans MT" panose="020B0502020104020203" pitchFamily="34" charset="0"/>
              </a:rPr>
              <a:t>B</a:t>
            </a:r>
          </a:p>
        </p:txBody>
      </p:sp>
      <p:sp>
        <p:nvSpPr>
          <p:cNvPr id="69" name="Rectangle 68"/>
          <p:cNvSpPr/>
          <p:nvPr/>
        </p:nvSpPr>
        <p:spPr>
          <a:xfrm>
            <a:off x="5215350" y="4072934"/>
            <a:ext cx="589082" cy="592620"/>
          </a:xfrm>
          <a:prstGeom prst="rect">
            <a:avLst/>
          </a:prstGeom>
          <a:solidFill>
            <a:schemeClr val="accent6">
              <a:lumMod val="40000"/>
              <a:lumOff val="60000"/>
            </a:schemeClr>
          </a:solidFill>
          <a:ln>
            <a:solidFill>
              <a:schemeClr val="accent6">
                <a:lumMod val="50000"/>
              </a:schemeClr>
            </a:solidFill>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2800" dirty="0">
                <a:latin typeface="Gill Sans MT" panose="020B0502020104020203" pitchFamily="34" charset="0"/>
              </a:rPr>
              <a:t>C</a:t>
            </a:r>
          </a:p>
        </p:txBody>
      </p:sp>
      <p:sp>
        <p:nvSpPr>
          <p:cNvPr id="71" name="Rectangle 70"/>
          <p:cNvSpPr/>
          <p:nvPr/>
        </p:nvSpPr>
        <p:spPr>
          <a:xfrm>
            <a:off x="5855674" y="5896693"/>
            <a:ext cx="589082" cy="592620"/>
          </a:xfrm>
          <a:prstGeom prst="rect">
            <a:avLst/>
          </a:prstGeom>
          <a:solidFill>
            <a:schemeClr val="accent6">
              <a:lumMod val="40000"/>
              <a:lumOff val="60000"/>
            </a:schemeClr>
          </a:solidFill>
          <a:ln>
            <a:solidFill>
              <a:schemeClr val="accent6">
                <a:lumMod val="50000"/>
              </a:schemeClr>
            </a:solidFill>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2800" dirty="0">
                <a:latin typeface="Gill Sans MT" panose="020B0502020104020203" pitchFamily="34" charset="0"/>
              </a:rPr>
              <a:t>F</a:t>
            </a:r>
          </a:p>
        </p:txBody>
      </p:sp>
      <p:sp>
        <p:nvSpPr>
          <p:cNvPr id="72" name="Isosceles Triangle 71"/>
          <p:cNvSpPr/>
          <p:nvPr/>
        </p:nvSpPr>
        <p:spPr>
          <a:xfrm>
            <a:off x="8724080" y="1453688"/>
            <a:ext cx="584224" cy="503641"/>
          </a:xfrm>
          <a:prstGeom prst="triangle">
            <a:avLst/>
          </a:prstGeom>
          <a:solidFill>
            <a:schemeClr val="accent2">
              <a:lumMod val="40000"/>
              <a:lumOff val="60000"/>
            </a:schemeClr>
          </a:solidFill>
          <a:ln>
            <a:solidFill>
              <a:schemeClr val="accent2">
                <a:lumMod val="50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2000" dirty="0">
              <a:latin typeface="Gill Sans MT" panose="020B0502020104020203" pitchFamily="34" charset="0"/>
            </a:endParaRPr>
          </a:p>
        </p:txBody>
      </p:sp>
      <p:sp>
        <p:nvSpPr>
          <p:cNvPr id="73" name="Isosceles Triangle 72"/>
          <p:cNvSpPr/>
          <p:nvPr/>
        </p:nvSpPr>
        <p:spPr>
          <a:xfrm>
            <a:off x="8724080" y="3569292"/>
            <a:ext cx="584224" cy="503641"/>
          </a:xfrm>
          <a:prstGeom prst="triangle">
            <a:avLst/>
          </a:prstGeom>
          <a:solidFill>
            <a:schemeClr val="accent2">
              <a:lumMod val="40000"/>
              <a:lumOff val="60000"/>
            </a:schemeClr>
          </a:solidFill>
          <a:ln>
            <a:solidFill>
              <a:schemeClr val="accent2">
                <a:lumMod val="50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2000" dirty="0">
              <a:latin typeface="Gill Sans MT" panose="020B0502020104020203" pitchFamily="34" charset="0"/>
            </a:endParaRPr>
          </a:p>
        </p:txBody>
      </p:sp>
      <p:sp>
        <p:nvSpPr>
          <p:cNvPr id="74" name="Oval 73"/>
          <p:cNvSpPr/>
          <p:nvPr/>
        </p:nvSpPr>
        <p:spPr>
          <a:xfrm>
            <a:off x="10181475" y="1410482"/>
            <a:ext cx="590052" cy="590052"/>
          </a:xfrm>
          <a:prstGeom prst="ellipse">
            <a:avLst/>
          </a:prstGeom>
          <a:solidFill>
            <a:schemeClr val="accent5">
              <a:lumMod val="40000"/>
              <a:lumOff val="60000"/>
            </a:schemeClr>
          </a:solidFill>
          <a:ln>
            <a:solidFill>
              <a:schemeClr val="accent5">
                <a:lumMod val="50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2000" dirty="0">
              <a:latin typeface="Gill Sans MT" panose="020B0502020104020203" pitchFamily="34" charset="0"/>
            </a:endParaRPr>
          </a:p>
        </p:txBody>
      </p:sp>
      <p:sp>
        <p:nvSpPr>
          <p:cNvPr id="75" name="Rectangle 74"/>
          <p:cNvSpPr/>
          <p:nvPr/>
        </p:nvSpPr>
        <p:spPr>
          <a:xfrm>
            <a:off x="6415964" y="4072934"/>
            <a:ext cx="589082" cy="592620"/>
          </a:xfrm>
          <a:prstGeom prst="rect">
            <a:avLst/>
          </a:prstGeom>
          <a:solidFill>
            <a:schemeClr val="accent6">
              <a:lumMod val="40000"/>
              <a:lumOff val="60000"/>
            </a:schemeClr>
          </a:solidFill>
          <a:ln>
            <a:solidFill>
              <a:schemeClr val="accent6">
                <a:lumMod val="50000"/>
              </a:schemeClr>
            </a:solidFill>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2800" dirty="0">
                <a:latin typeface="Gill Sans MT" panose="020B0502020104020203" pitchFamily="34" charset="0"/>
              </a:rPr>
              <a:t>E</a:t>
            </a:r>
          </a:p>
        </p:txBody>
      </p:sp>
      <p:cxnSp>
        <p:nvCxnSpPr>
          <p:cNvPr id="6" name="Straight Arrow Connector 5"/>
          <p:cNvCxnSpPr>
            <a:stCxn id="62" idx="6"/>
            <a:endCxn id="63" idx="1"/>
          </p:cNvCxnSpPr>
          <p:nvPr/>
        </p:nvCxnSpPr>
        <p:spPr>
          <a:xfrm>
            <a:off x="2016471" y="1705510"/>
            <a:ext cx="101922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 name="Straight Arrow Connector 7"/>
          <p:cNvCxnSpPr>
            <a:stCxn id="63" idx="3"/>
            <a:endCxn id="66" idx="0"/>
          </p:cNvCxnSpPr>
          <p:nvPr/>
        </p:nvCxnSpPr>
        <p:spPr>
          <a:xfrm flipH="1">
            <a:off x="3163326" y="1957330"/>
            <a:ext cx="18428" cy="161196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p:cNvCxnSpPr>
            <a:stCxn id="74" idx="2"/>
            <a:endCxn id="72" idx="5"/>
          </p:cNvCxnSpPr>
          <p:nvPr/>
        </p:nvCxnSpPr>
        <p:spPr>
          <a:xfrm flipH="1">
            <a:off x="9162248" y="1705508"/>
            <a:ext cx="1019227"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82" name="Rectangle 81"/>
          <p:cNvSpPr/>
          <p:nvPr/>
        </p:nvSpPr>
        <p:spPr>
          <a:xfrm>
            <a:off x="5803686" y="1146325"/>
            <a:ext cx="589082" cy="592620"/>
          </a:xfrm>
          <a:prstGeom prst="rect">
            <a:avLst/>
          </a:prstGeom>
          <a:solidFill>
            <a:schemeClr val="accent6">
              <a:lumMod val="40000"/>
              <a:lumOff val="60000"/>
            </a:schemeClr>
          </a:solidFill>
          <a:ln>
            <a:solidFill>
              <a:schemeClr val="accent6">
                <a:lumMod val="50000"/>
              </a:schemeClr>
            </a:solidFill>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2800" dirty="0">
                <a:latin typeface="Gill Sans MT" panose="020B0502020104020203" pitchFamily="34" charset="0"/>
              </a:rPr>
              <a:t>A</a:t>
            </a:r>
          </a:p>
        </p:txBody>
      </p:sp>
      <p:cxnSp>
        <p:nvCxnSpPr>
          <p:cNvPr id="84" name="Straight Arrow Connector 83"/>
          <p:cNvCxnSpPr>
            <a:stCxn id="63" idx="5"/>
            <a:endCxn id="82" idx="1"/>
          </p:cNvCxnSpPr>
          <p:nvPr/>
        </p:nvCxnSpPr>
        <p:spPr>
          <a:xfrm flipV="1">
            <a:off x="3327810" y="1442635"/>
            <a:ext cx="2475876" cy="26287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7" name="Straight Arrow Connector 86"/>
          <p:cNvCxnSpPr>
            <a:stCxn id="72" idx="1"/>
            <a:endCxn id="82" idx="3"/>
          </p:cNvCxnSpPr>
          <p:nvPr/>
        </p:nvCxnSpPr>
        <p:spPr>
          <a:xfrm flipH="1" flipV="1">
            <a:off x="6392768" y="1442635"/>
            <a:ext cx="2477368" cy="26287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9" name="Straight Arrow Connector 88"/>
          <p:cNvCxnSpPr>
            <a:stCxn id="66" idx="5"/>
            <a:endCxn id="67" idx="1"/>
          </p:cNvCxnSpPr>
          <p:nvPr/>
        </p:nvCxnSpPr>
        <p:spPr>
          <a:xfrm flipV="1">
            <a:off x="3309382" y="3038019"/>
            <a:ext cx="2495050" cy="78309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1" name="Straight Arrow Connector 90"/>
          <p:cNvCxnSpPr>
            <a:stCxn id="73" idx="1"/>
            <a:endCxn id="75" idx="3"/>
          </p:cNvCxnSpPr>
          <p:nvPr/>
        </p:nvCxnSpPr>
        <p:spPr>
          <a:xfrm flipH="1">
            <a:off x="7005046" y="3821113"/>
            <a:ext cx="1865090" cy="54813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3" name="Straight Arrow Connector 92"/>
          <p:cNvCxnSpPr>
            <a:stCxn id="73" idx="1"/>
            <a:endCxn id="71" idx="3"/>
          </p:cNvCxnSpPr>
          <p:nvPr/>
        </p:nvCxnSpPr>
        <p:spPr>
          <a:xfrm flipH="1">
            <a:off x="6444756" y="3821113"/>
            <a:ext cx="2425380" cy="237189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5" name="Straight Arrow Connector 94"/>
          <p:cNvCxnSpPr>
            <a:stCxn id="66" idx="5"/>
            <a:endCxn id="69" idx="1"/>
          </p:cNvCxnSpPr>
          <p:nvPr/>
        </p:nvCxnSpPr>
        <p:spPr>
          <a:xfrm>
            <a:off x="3309382" y="3821114"/>
            <a:ext cx="1905968" cy="54813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7" name="Straight Arrow Connector 96"/>
          <p:cNvCxnSpPr>
            <a:stCxn id="72" idx="3"/>
            <a:endCxn id="73" idx="0"/>
          </p:cNvCxnSpPr>
          <p:nvPr/>
        </p:nvCxnSpPr>
        <p:spPr>
          <a:xfrm>
            <a:off x="9016192" y="1957329"/>
            <a:ext cx="0" cy="161196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98" name="Rectangle 97"/>
          <p:cNvSpPr/>
          <p:nvPr/>
        </p:nvSpPr>
        <p:spPr>
          <a:xfrm rot="5400000">
            <a:off x="5526226" y="859564"/>
            <a:ext cx="1139548" cy="1142396"/>
          </a:xfrm>
          <a:prstGeom prst="rect">
            <a:avLst/>
          </a:prstGeom>
          <a:noFill/>
          <a:ln w="57150">
            <a:solidFill>
              <a:schemeClr val="accent1">
                <a:lumMod val="75000"/>
              </a:schemeClr>
            </a:solidFill>
          </a:ln>
          <a:effectLst/>
        </p:spPr>
        <p:style>
          <a:lnRef idx="2">
            <a:schemeClr val="accent4"/>
          </a:lnRef>
          <a:fillRef idx="1">
            <a:schemeClr val="lt1"/>
          </a:fillRef>
          <a:effectRef idx="0">
            <a:schemeClr val="accent4"/>
          </a:effectRef>
          <a:fontRef idx="minor">
            <a:schemeClr val="dk1"/>
          </a:fontRef>
        </p:style>
        <p:txBody>
          <a:bodyPr rtlCol="0" anchor="ctr"/>
          <a:lstStyle/>
          <a:p>
            <a:pPr algn="ctr"/>
            <a:endParaRPr lang="en-US" sz="2000" dirty="0">
              <a:latin typeface="Gill Sans MT" panose="020B0502020104020203" pitchFamily="34" charset="0"/>
            </a:endParaRPr>
          </a:p>
        </p:txBody>
      </p:sp>
      <p:sp>
        <p:nvSpPr>
          <p:cNvPr id="99" name="Rectangle 98"/>
          <p:cNvSpPr/>
          <p:nvPr/>
        </p:nvSpPr>
        <p:spPr>
          <a:xfrm>
            <a:off x="4994928" y="3861976"/>
            <a:ext cx="2263806" cy="1047565"/>
          </a:xfrm>
          <a:prstGeom prst="rect">
            <a:avLst/>
          </a:prstGeom>
          <a:noFill/>
          <a:ln w="57150">
            <a:solidFill>
              <a:schemeClr val="accent4">
                <a:lumMod val="60000"/>
                <a:lumOff val="40000"/>
              </a:schemeClr>
            </a:solidFill>
          </a:ln>
          <a:effectLst/>
        </p:spPr>
        <p:style>
          <a:lnRef idx="2">
            <a:schemeClr val="accent4"/>
          </a:lnRef>
          <a:fillRef idx="1">
            <a:schemeClr val="lt1"/>
          </a:fillRef>
          <a:effectRef idx="0">
            <a:schemeClr val="accent4"/>
          </a:effectRef>
          <a:fontRef idx="minor">
            <a:schemeClr val="dk1"/>
          </a:fontRef>
        </p:style>
        <p:txBody>
          <a:bodyPr rtlCol="0" anchor="ctr"/>
          <a:lstStyle/>
          <a:p>
            <a:pPr algn="ctr"/>
            <a:endParaRPr lang="en-US" sz="2000" dirty="0">
              <a:latin typeface="Gill Sans MT" panose="020B0502020104020203" pitchFamily="34" charset="0"/>
            </a:endParaRPr>
          </a:p>
        </p:txBody>
      </p:sp>
      <p:sp>
        <p:nvSpPr>
          <p:cNvPr id="100" name="TextBox 99"/>
          <p:cNvSpPr txBox="1"/>
          <p:nvPr/>
        </p:nvSpPr>
        <p:spPr>
          <a:xfrm rot="21191348">
            <a:off x="4122739" y="1157880"/>
            <a:ext cx="849913" cy="461665"/>
          </a:xfrm>
          <a:prstGeom prst="rect">
            <a:avLst/>
          </a:prstGeom>
          <a:noFill/>
        </p:spPr>
        <p:txBody>
          <a:bodyPr wrap="none" rtlCol="0">
            <a:spAutoFit/>
          </a:bodyPr>
          <a:lstStyle/>
          <a:p>
            <a:r>
              <a:rPr lang="en-US" sz="2400" dirty="0">
                <a:latin typeface="Gill Sans MT" panose="020B0502020104020203" pitchFamily="34" charset="0"/>
              </a:rPr>
              <a:t>File 1</a:t>
            </a:r>
          </a:p>
        </p:txBody>
      </p:sp>
      <p:sp>
        <p:nvSpPr>
          <p:cNvPr id="101" name="Rectangle 100"/>
          <p:cNvSpPr/>
          <p:nvPr/>
        </p:nvSpPr>
        <p:spPr>
          <a:xfrm>
            <a:off x="5512320" y="2530804"/>
            <a:ext cx="1154878" cy="1047565"/>
          </a:xfrm>
          <a:prstGeom prst="rect">
            <a:avLst/>
          </a:prstGeom>
          <a:noFill/>
          <a:ln w="57150">
            <a:solidFill>
              <a:schemeClr val="accent2">
                <a:lumMod val="75000"/>
              </a:schemeClr>
            </a:solidFill>
          </a:ln>
          <a:effectLst/>
        </p:spPr>
        <p:style>
          <a:lnRef idx="2">
            <a:schemeClr val="accent4"/>
          </a:lnRef>
          <a:fillRef idx="1">
            <a:schemeClr val="lt1"/>
          </a:fillRef>
          <a:effectRef idx="0">
            <a:schemeClr val="accent4"/>
          </a:effectRef>
          <a:fontRef idx="minor">
            <a:schemeClr val="dk1"/>
          </a:fontRef>
        </p:style>
        <p:txBody>
          <a:bodyPr rtlCol="0" anchor="ctr"/>
          <a:lstStyle/>
          <a:p>
            <a:pPr algn="ctr"/>
            <a:endParaRPr lang="en-US" sz="2000" dirty="0">
              <a:latin typeface="Gill Sans MT" panose="020B0502020104020203" pitchFamily="34" charset="0"/>
            </a:endParaRPr>
          </a:p>
        </p:txBody>
      </p:sp>
      <p:sp>
        <p:nvSpPr>
          <p:cNvPr id="102" name="Rectangle 101"/>
          <p:cNvSpPr/>
          <p:nvPr/>
        </p:nvSpPr>
        <p:spPr>
          <a:xfrm>
            <a:off x="5576044" y="5669220"/>
            <a:ext cx="1154878" cy="1047565"/>
          </a:xfrm>
          <a:prstGeom prst="rect">
            <a:avLst/>
          </a:prstGeom>
          <a:noFill/>
          <a:ln w="57150">
            <a:solidFill>
              <a:schemeClr val="accent6">
                <a:lumMod val="75000"/>
              </a:schemeClr>
            </a:solidFill>
          </a:ln>
          <a:effectLst/>
        </p:spPr>
        <p:style>
          <a:lnRef idx="2">
            <a:schemeClr val="accent4"/>
          </a:lnRef>
          <a:fillRef idx="1">
            <a:schemeClr val="lt1"/>
          </a:fillRef>
          <a:effectRef idx="0">
            <a:schemeClr val="accent4"/>
          </a:effectRef>
          <a:fontRef idx="minor">
            <a:schemeClr val="dk1"/>
          </a:fontRef>
        </p:style>
        <p:txBody>
          <a:bodyPr rtlCol="0" anchor="ctr"/>
          <a:lstStyle/>
          <a:p>
            <a:pPr algn="ctr"/>
            <a:endParaRPr lang="en-US" sz="2000" dirty="0">
              <a:latin typeface="Gill Sans MT" panose="020B0502020104020203" pitchFamily="34" charset="0"/>
            </a:endParaRPr>
          </a:p>
        </p:txBody>
      </p:sp>
      <p:sp>
        <p:nvSpPr>
          <p:cNvPr id="103" name="TextBox 102"/>
          <p:cNvSpPr txBox="1"/>
          <p:nvPr/>
        </p:nvSpPr>
        <p:spPr>
          <a:xfrm rot="20494720">
            <a:off x="4175813" y="3038827"/>
            <a:ext cx="849913" cy="461665"/>
          </a:xfrm>
          <a:prstGeom prst="rect">
            <a:avLst/>
          </a:prstGeom>
          <a:noFill/>
        </p:spPr>
        <p:txBody>
          <a:bodyPr wrap="none" rtlCol="0">
            <a:spAutoFit/>
          </a:bodyPr>
          <a:lstStyle/>
          <a:p>
            <a:r>
              <a:rPr lang="en-US" sz="2400" dirty="0">
                <a:latin typeface="Gill Sans MT" panose="020B0502020104020203" pitchFamily="34" charset="0"/>
              </a:rPr>
              <a:t>File 3</a:t>
            </a:r>
          </a:p>
        </p:txBody>
      </p:sp>
      <p:sp>
        <p:nvSpPr>
          <p:cNvPr id="104" name="TextBox 103"/>
          <p:cNvSpPr txBox="1"/>
          <p:nvPr/>
        </p:nvSpPr>
        <p:spPr>
          <a:xfrm rot="917542">
            <a:off x="3899193" y="3738437"/>
            <a:ext cx="849913" cy="461665"/>
          </a:xfrm>
          <a:prstGeom prst="rect">
            <a:avLst/>
          </a:prstGeom>
          <a:noFill/>
        </p:spPr>
        <p:txBody>
          <a:bodyPr wrap="none" rtlCol="0">
            <a:spAutoFit/>
          </a:bodyPr>
          <a:lstStyle/>
          <a:p>
            <a:r>
              <a:rPr lang="en-US" sz="2400" dirty="0">
                <a:latin typeface="Gill Sans MT" panose="020B0502020104020203" pitchFamily="34" charset="0"/>
              </a:rPr>
              <a:t>File 4</a:t>
            </a:r>
          </a:p>
        </p:txBody>
      </p:sp>
      <p:sp>
        <p:nvSpPr>
          <p:cNvPr id="105" name="TextBox 104"/>
          <p:cNvSpPr txBox="1"/>
          <p:nvPr/>
        </p:nvSpPr>
        <p:spPr>
          <a:xfrm rot="18900564">
            <a:off x="7630146" y="4776225"/>
            <a:ext cx="849913" cy="461665"/>
          </a:xfrm>
          <a:prstGeom prst="rect">
            <a:avLst/>
          </a:prstGeom>
          <a:noFill/>
        </p:spPr>
        <p:txBody>
          <a:bodyPr wrap="none" rtlCol="0">
            <a:spAutoFit/>
          </a:bodyPr>
          <a:lstStyle/>
          <a:p>
            <a:r>
              <a:rPr lang="en-US" sz="2400" dirty="0">
                <a:latin typeface="Gill Sans MT" panose="020B0502020104020203" pitchFamily="34" charset="0"/>
              </a:rPr>
              <a:t>File 5</a:t>
            </a:r>
          </a:p>
        </p:txBody>
      </p:sp>
      <p:sp>
        <p:nvSpPr>
          <p:cNvPr id="106" name="TextBox 105"/>
          <p:cNvSpPr txBox="1"/>
          <p:nvPr/>
        </p:nvSpPr>
        <p:spPr>
          <a:xfrm>
            <a:off x="1121761" y="979435"/>
            <a:ext cx="1455848" cy="461665"/>
          </a:xfrm>
          <a:prstGeom prst="rect">
            <a:avLst/>
          </a:prstGeom>
          <a:noFill/>
        </p:spPr>
        <p:txBody>
          <a:bodyPr wrap="none" rtlCol="0">
            <a:spAutoFit/>
          </a:bodyPr>
          <a:lstStyle/>
          <a:p>
            <a:r>
              <a:rPr lang="en-US" sz="2400" dirty="0">
                <a:latin typeface="Gill Sans MT" panose="020B0502020104020203" pitchFamily="34" charset="0"/>
              </a:rPr>
              <a:t>Commit 1</a:t>
            </a:r>
          </a:p>
        </p:txBody>
      </p:sp>
      <p:sp>
        <p:nvSpPr>
          <p:cNvPr id="107" name="TextBox 106"/>
          <p:cNvSpPr txBox="1"/>
          <p:nvPr/>
        </p:nvSpPr>
        <p:spPr>
          <a:xfrm>
            <a:off x="9876817" y="979433"/>
            <a:ext cx="1455848" cy="461665"/>
          </a:xfrm>
          <a:prstGeom prst="rect">
            <a:avLst/>
          </a:prstGeom>
          <a:noFill/>
        </p:spPr>
        <p:txBody>
          <a:bodyPr wrap="none" rtlCol="0">
            <a:spAutoFit/>
          </a:bodyPr>
          <a:lstStyle/>
          <a:p>
            <a:r>
              <a:rPr lang="en-US" sz="2400" dirty="0">
                <a:latin typeface="Gill Sans MT" panose="020B0502020104020203" pitchFamily="34" charset="0"/>
              </a:rPr>
              <a:t>Commit 2</a:t>
            </a:r>
          </a:p>
        </p:txBody>
      </p:sp>
      <p:sp>
        <p:nvSpPr>
          <p:cNvPr id="117" name="TextBox 116"/>
          <p:cNvSpPr txBox="1"/>
          <p:nvPr/>
        </p:nvSpPr>
        <p:spPr>
          <a:xfrm rot="319551">
            <a:off x="7227724" y="1141394"/>
            <a:ext cx="849913" cy="461665"/>
          </a:xfrm>
          <a:prstGeom prst="rect">
            <a:avLst/>
          </a:prstGeom>
          <a:noFill/>
        </p:spPr>
        <p:txBody>
          <a:bodyPr wrap="none" rtlCol="0">
            <a:spAutoFit/>
          </a:bodyPr>
          <a:lstStyle/>
          <a:p>
            <a:r>
              <a:rPr lang="en-US" sz="2400" dirty="0">
                <a:latin typeface="Gill Sans MT" panose="020B0502020104020203" pitchFamily="34" charset="0"/>
              </a:rPr>
              <a:t>File 2</a:t>
            </a:r>
          </a:p>
        </p:txBody>
      </p:sp>
      <p:sp>
        <p:nvSpPr>
          <p:cNvPr id="43" name="TextBox 42"/>
          <p:cNvSpPr txBox="1"/>
          <p:nvPr/>
        </p:nvSpPr>
        <p:spPr>
          <a:xfrm rot="20508519">
            <a:off x="7662636" y="3631144"/>
            <a:ext cx="849913" cy="461665"/>
          </a:xfrm>
          <a:prstGeom prst="rect">
            <a:avLst/>
          </a:prstGeom>
          <a:noFill/>
        </p:spPr>
        <p:txBody>
          <a:bodyPr wrap="none" rtlCol="0">
            <a:spAutoFit/>
          </a:bodyPr>
          <a:lstStyle/>
          <a:p>
            <a:r>
              <a:rPr lang="en-US" sz="2400" dirty="0">
                <a:latin typeface="Gill Sans MT" panose="020B0502020104020203" pitchFamily="34" charset="0"/>
              </a:rPr>
              <a:t>File 4</a:t>
            </a:r>
          </a:p>
        </p:txBody>
      </p:sp>
      <p:sp>
        <p:nvSpPr>
          <p:cNvPr id="12" name="TextBox 11"/>
          <p:cNvSpPr txBox="1"/>
          <p:nvPr/>
        </p:nvSpPr>
        <p:spPr>
          <a:xfrm>
            <a:off x="1619802" y="2550695"/>
            <a:ext cx="1418786" cy="461665"/>
          </a:xfrm>
          <a:prstGeom prst="rect">
            <a:avLst/>
          </a:prstGeom>
          <a:noFill/>
        </p:spPr>
        <p:txBody>
          <a:bodyPr wrap="none" rtlCol="0">
            <a:spAutoFit/>
          </a:bodyPr>
          <a:lstStyle/>
          <a:p>
            <a:r>
              <a:rPr lang="en-US" sz="2400" dirty="0">
                <a:latin typeface="Gill Sans MT" panose="020B0502020104020203" pitchFamily="34" charset="0"/>
              </a:rPr>
              <a:t>Directory</a:t>
            </a:r>
          </a:p>
        </p:txBody>
      </p:sp>
      <p:sp>
        <p:nvSpPr>
          <p:cNvPr id="45" name="TextBox 44"/>
          <p:cNvSpPr txBox="1"/>
          <p:nvPr/>
        </p:nvSpPr>
        <p:spPr>
          <a:xfrm>
            <a:off x="9031608" y="2563255"/>
            <a:ext cx="1418786" cy="461665"/>
          </a:xfrm>
          <a:prstGeom prst="rect">
            <a:avLst/>
          </a:prstGeom>
          <a:noFill/>
        </p:spPr>
        <p:txBody>
          <a:bodyPr wrap="none" rtlCol="0">
            <a:spAutoFit/>
          </a:bodyPr>
          <a:lstStyle/>
          <a:p>
            <a:r>
              <a:rPr lang="en-US" sz="2400" dirty="0">
                <a:latin typeface="Gill Sans MT" panose="020B0502020104020203" pitchFamily="34" charset="0"/>
              </a:rPr>
              <a:t>Directory</a:t>
            </a:r>
          </a:p>
        </p:txBody>
      </p:sp>
      <p:sp>
        <p:nvSpPr>
          <p:cNvPr id="2" name="TextBox 1"/>
          <p:cNvSpPr txBox="1"/>
          <p:nvPr/>
        </p:nvSpPr>
        <p:spPr>
          <a:xfrm>
            <a:off x="5504154" y="450702"/>
            <a:ext cx="1188146" cy="461665"/>
          </a:xfrm>
          <a:prstGeom prst="rect">
            <a:avLst/>
          </a:prstGeom>
          <a:noFill/>
        </p:spPr>
        <p:txBody>
          <a:bodyPr wrap="none" rtlCol="0">
            <a:spAutoFit/>
          </a:bodyPr>
          <a:lstStyle/>
          <a:p>
            <a:r>
              <a:rPr lang="en-US" sz="2400" dirty="0">
                <a:latin typeface="Gill Sans MT" panose="020B0502020104020203" pitchFamily="34" charset="0"/>
              </a:rPr>
              <a:t>Rename</a:t>
            </a:r>
          </a:p>
        </p:txBody>
      </p:sp>
      <p:sp>
        <p:nvSpPr>
          <p:cNvPr id="38" name="TextBox 37"/>
          <p:cNvSpPr txBox="1"/>
          <p:nvPr/>
        </p:nvSpPr>
        <p:spPr>
          <a:xfrm>
            <a:off x="5575836" y="2089030"/>
            <a:ext cx="1027845" cy="461665"/>
          </a:xfrm>
          <a:prstGeom prst="rect">
            <a:avLst/>
          </a:prstGeom>
          <a:noFill/>
        </p:spPr>
        <p:txBody>
          <a:bodyPr wrap="none" rtlCol="0">
            <a:spAutoFit/>
          </a:bodyPr>
          <a:lstStyle/>
          <a:p>
            <a:r>
              <a:rPr lang="en-US" sz="2400" dirty="0">
                <a:latin typeface="Gill Sans MT" panose="020B0502020104020203" pitchFamily="34" charset="0"/>
              </a:rPr>
              <a:t>Delete</a:t>
            </a:r>
          </a:p>
        </p:txBody>
      </p:sp>
      <p:sp>
        <p:nvSpPr>
          <p:cNvPr id="39" name="TextBox 38"/>
          <p:cNvSpPr txBox="1"/>
          <p:nvPr/>
        </p:nvSpPr>
        <p:spPr>
          <a:xfrm>
            <a:off x="4738997" y="4921506"/>
            <a:ext cx="665567" cy="461665"/>
          </a:xfrm>
          <a:prstGeom prst="rect">
            <a:avLst/>
          </a:prstGeom>
          <a:noFill/>
        </p:spPr>
        <p:txBody>
          <a:bodyPr wrap="none" rtlCol="0">
            <a:spAutoFit/>
          </a:bodyPr>
          <a:lstStyle/>
          <a:p>
            <a:r>
              <a:rPr lang="en-US" sz="2400" dirty="0">
                <a:latin typeface="Gill Sans MT" panose="020B0502020104020203" pitchFamily="34" charset="0"/>
              </a:rPr>
              <a:t>Edit</a:t>
            </a:r>
          </a:p>
        </p:txBody>
      </p:sp>
      <p:sp>
        <p:nvSpPr>
          <p:cNvPr id="41" name="TextBox 40"/>
          <p:cNvSpPr txBox="1"/>
          <p:nvPr/>
        </p:nvSpPr>
        <p:spPr>
          <a:xfrm>
            <a:off x="6019267" y="5220641"/>
            <a:ext cx="701026" cy="461665"/>
          </a:xfrm>
          <a:prstGeom prst="rect">
            <a:avLst/>
          </a:prstGeom>
          <a:noFill/>
        </p:spPr>
        <p:txBody>
          <a:bodyPr wrap="none" rtlCol="0">
            <a:spAutoFit/>
          </a:bodyPr>
          <a:lstStyle/>
          <a:p>
            <a:r>
              <a:rPr lang="en-US" sz="2400" dirty="0">
                <a:latin typeface="Gill Sans MT" panose="020B0502020104020203" pitchFamily="34" charset="0"/>
              </a:rPr>
              <a:t>Add</a:t>
            </a:r>
          </a:p>
        </p:txBody>
      </p:sp>
    </p:spTree>
    <p:extLst>
      <p:ext uri="{BB962C8B-B14F-4D97-AF65-F5344CB8AC3E}">
        <p14:creationId xmlns:p14="http://schemas.microsoft.com/office/powerpoint/2010/main" val="1061388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0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04"/>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9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69"/>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75"/>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91"/>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3"/>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99"/>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9"/>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105"/>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93"/>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71"/>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102"/>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animBg="1"/>
      <p:bldP spid="69" grpId="0" animBg="1"/>
      <p:bldP spid="71" grpId="0" animBg="1"/>
      <p:bldP spid="75" grpId="0" animBg="1"/>
      <p:bldP spid="82" grpId="0" animBg="1"/>
      <p:bldP spid="98" grpId="0" animBg="1"/>
      <p:bldP spid="99" grpId="0" animBg="1"/>
      <p:bldP spid="100" grpId="0"/>
      <p:bldP spid="101" grpId="0" animBg="1"/>
      <p:bldP spid="102" grpId="0" animBg="1"/>
      <p:bldP spid="103" grpId="0"/>
      <p:bldP spid="104" grpId="0"/>
      <p:bldP spid="105" grpId="0"/>
      <p:bldP spid="117" grpId="0"/>
      <p:bldP spid="43" grpId="0"/>
      <p:bldP spid="2" grpId="0"/>
      <p:bldP spid="38" grpId="0"/>
      <p:bldP spid="39" grpId="0"/>
      <p:bldP spid="41"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03736"/>
            <a:ext cx="10515600" cy="1325563"/>
          </a:xfrm>
        </p:spPr>
        <p:txBody>
          <a:bodyPr>
            <a:normAutofit/>
          </a:bodyPr>
          <a:lstStyle/>
          <a:p>
            <a:pPr algn="ctr"/>
            <a:r>
              <a:rPr lang="en-US" sz="5400" cap="small" dirty="0">
                <a:latin typeface="Raleway Medium"/>
              </a:rPr>
              <a:t>Branches &amp; Tags</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29141" y="1529299"/>
            <a:ext cx="7857518" cy="4091934"/>
          </a:xfrm>
          <a:prstGeom prst="rect">
            <a:avLst/>
          </a:prstGeom>
        </p:spPr>
      </p:pic>
      <p:sp>
        <p:nvSpPr>
          <p:cNvPr id="5" name="Rectangle 4"/>
          <p:cNvSpPr/>
          <p:nvPr/>
        </p:nvSpPr>
        <p:spPr>
          <a:xfrm>
            <a:off x="513046" y="5653429"/>
            <a:ext cx="11165908" cy="646331"/>
          </a:xfrm>
          <a:prstGeom prst="rect">
            <a:avLst/>
          </a:prstGeom>
        </p:spPr>
        <p:txBody>
          <a:bodyPr wrap="square">
            <a:spAutoFit/>
          </a:bodyPr>
          <a:lstStyle/>
          <a:p>
            <a:pPr algn="ctr"/>
            <a:r>
              <a:rPr lang="en-US" sz="3600" dirty="0">
                <a:solidFill>
                  <a:schemeClr val="bg1">
                    <a:lumMod val="50000"/>
                  </a:schemeClr>
                </a:solidFill>
                <a:latin typeface="Gill Sans MT" panose="020B0502020104020203" pitchFamily="34" charset="0"/>
                <a:ea typeface="Fira Sans" panose="00000500000000000000" pitchFamily="50" charset="0"/>
              </a:rPr>
              <a:t>When I realize “DVCS” means I always get my own branch</a:t>
            </a:r>
            <a:endParaRPr lang="en-US" sz="3600" b="0" dirty="0">
              <a:solidFill>
                <a:schemeClr val="bg1">
                  <a:lumMod val="50000"/>
                </a:schemeClr>
              </a:solidFill>
              <a:effectLst/>
              <a:latin typeface="Gill Sans MT" panose="020B0502020104020203" pitchFamily="34" charset="0"/>
              <a:ea typeface="Fira Sans" panose="00000500000000000000" pitchFamily="50" charset="0"/>
            </a:endParaRPr>
          </a:p>
        </p:txBody>
      </p:sp>
      <p:sp>
        <p:nvSpPr>
          <p:cNvPr id="7" name="TextBox 6"/>
          <p:cNvSpPr txBox="1"/>
          <p:nvPr/>
        </p:nvSpPr>
        <p:spPr>
          <a:xfrm>
            <a:off x="8453995" y="1159967"/>
            <a:ext cx="1532664" cy="369332"/>
          </a:xfrm>
          <a:prstGeom prst="rect">
            <a:avLst/>
          </a:prstGeom>
          <a:noFill/>
        </p:spPr>
        <p:txBody>
          <a:bodyPr wrap="none" rtlCol="0">
            <a:spAutoFit/>
          </a:bodyPr>
          <a:lstStyle/>
          <a:p>
            <a:r>
              <a:rPr lang="en-US" dirty="0">
                <a:solidFill>
                  <a:schemeClr val="bg1">
                    <a:lumMod val="50000"/>
                  </a:schemeClr>
                </a:solidFill>
                <a:latin typeface="Gill Sans MT" panose="020B0502020104020203" pitchFamily="34" charset="0"/>
              </a:rPr>
              <a:t>Source:  </a:t>
            </a:r>
            <a:r>
              <a:rPr lang="en-US" dirty="0" err="1">
                <a:solidFill>
                  <a:schemeClr val="bg1">
                    <a:lumMod val="50000"/>
                  </a:schemeClr>
                </a:solidFill>
                <a:latin typeface="Gill Sans MT" panose="020B0502020104020203" pitchFamily="34" charset="0"/>
              </a:rPr>
              <a:t>Giphy</a:t>
            </a:r>
            <a:endParaRPr lang="en-US" dirty="0">
              <a:solidFill>
                <a:schemeClr val="bg1">
                  <a:lumMod val="50000"/>
                </a:schemeClr>
              </a:solidFill>
              <a:latin typeface="Gill Sans MT" panose="020B0502020104020203" pitchFamily="34" charset="0"/>
            </a:endParaRPr>
          </a:p>
        </p:txBody>
      </p:sp>
    </p:spTree>
    <p:extLst>
      <p:ext uri="{BB962C8B-B14F-4D97-AF65-F5344CB8AC3E}">
        <p14:creationId xmlns:p14="http://schemas.microsoft.com/office/powerpoint/2010/main" val="5245587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5400" dirty="0">
                <a:latin typeface="Raleway Medium"/>
              </a:rPr>
              <a:t>What’s in a name?</a:t>
            </a:r>
          </a:p>
        </p:txBody>
      </p:sp>
    </p:spTree>
    <p:extLst>
      <p:ext uri="{BB962C8B-B14F-4D97-AF65-F5344CB8AC3E}">
        <p14:creationId xmlns:p14="http://schemas.microsoft.com/office/powerpoint/2010/main" val="35680683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452764" y="286919"/>
            <a:ext cx="1293944" cy="646331"/>
          </a:xfrm>
          <a:prstGeom prst="rect">
            <a:avLst/>
          </a:prstGeom>
          <a:noFill/>
        </p:spPr>
        <p:txBody>
          <a:bodyPr wrap="none" rtlCol="0">
            <a:spAutoFit/>
          </a:bodyPr>
          <a:lstStyle/>
          <a:p>
            <a:r>
              <a:rPr lang="en-US" sz="3600" dirty="0">
                <a:latin typeface="Triplicate T4c" pitchFamily="1" charset="0"/>
              </a:rPr>
              <a:t>HEAD</a:t>
            </a:r>
          </a:p>
        </p:txBody>
      </p:sp>
      <p:sp>
        <p:nvSpPr>
          <p:cNvPr id="4" name="TextBox 3"/>
          <p:cNvSpPr txBox="1"/>
          <p:nvPr/>
        </p:nvSpPr>
        <p:spPr>
          <a:xfrm>
            <a:off x="457276" y="2709622"/>
            <a:ext cx="11277446" cy="646331"/>
          </a:xfrm>
          <a:prstGeom prst="rect">
            <a:avLst/>
          </a:prstGeom>
          <a:noFill/>
        </p:spPr>
        <p:txBody>
          <a:bodyPr wrap="none" rtlCol="0">
            <a:spAutoFit/>
          </a:bodyPr>
          <a:lstStyle/>
          <a:p>
            <a:r>
              <a:rPr lang="en-US" sz="3600" dirty="0">
                <a:latin typeface="Triplicate T4c" pitchFamily="1" charset="0"/>
              </a:rPr>
              <a:t>ac461d89cb0a217c2ee2bfcac33e1c27df7739a7</a:t>
            </a:r>
          </a:p>
        </p:txBody>
      </p:sp>
      <p:sp>
        <p:nvSpPr>
          <p:cNvPr id="5" name="TextBox 4"/>
          <p:cNvSpPr txBox="1"/>
          <p:nvPr/>
        </p:nvSpPr>
        <p:spPr>
          <a:xfrm>
            <a:off x="2537172" y="1425843"/>
            <a:ext cx="7117654" cy="646331"/>
          </a:xfrm>
          <a:prstGeom prst="rect">
            <a:avLst/>
          </a:prstGeom>
          <a:noFill/>
        </p:spPr>
        <p:txBody>
          <a:bodyPr wrap="none" rtlCol="0">
            <a:spAutoFit/>
          </a:bodyPr>
          <a:lstStyle/>
          <a:p>
            <a:r>
              <a:rPr lang="en-US" sz="3600" dirty="0">
                <a:latin typeface="Triplicate T4c" pitchFamily="1" charset="0"/>
              </a:rPr>
              <a:t>feature/</a:t>
            </a:r>
            <a:r>
              <a:rPr lang="en-US" sz="3600" dirty="0" err="1">
                <a:latin typeface="Triplicate T4c" pitchFamily="1" charset="0"/>
              </a:rPr>
              <a:t>my_feature_branch</a:t>
            </a:r>
            <a:endParaRPr lang="en-US" sz="3600" dirty="0">
              <a:latin typeface="Triplicate T4c" pitchFamily="1" charset="0"/>
            </a:endParaRPr>
          </a:p>
        </p:txBody>
      </p:sp>
      <p:sp>
        <p:nvSpPr>
          <p:cNvPr id="6" name="TextBox 5"/>
          <p:cNvSpPr txBox="1"/>
          <p:nvPr/>
        </p:nvSpPr>
        <p:spPr>
          <a:xfrm>
            <a:off x="2310348" y="4639733"/>
            <a:ext cx="7571303" cy="1323439"/>
          </a:xfrm>
          <a:prstGeom prst="rect">
            <a:avLst/>
          </a:prstGeom>
          <a:noFill/>
        </p:spPr>
        <p:txBody>
          <a:bodyPr wrap="none" rtlCol="0">
            <a:spAutoFit/>
          </a:bodyPr>
          <a:lstStyle/>
          <a:p>
            <a:r>
              <a:rPr lang="en-US" sz="8000" dirty="0">
                <a:latin typeface="Triplicate T4c" pitchFamily="1" charset="0"/>
              </a:rPr>
              <a:t>^  				  ~</a:t>
            </a:r>
          </a:p>
        </p:txBody>
      </p:sp>
    </p:spTree>
    <p:extLst>
      <p:ext uri="{BB962C8B-B14F-4D97-AF65-F5344CB8AC3E}">
        <p14:creationId xmlns:p14="http://schemas.microsoft.com/office/powerpoint/2010/main" val="1494153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6071577" y="1053305"/>
            <a:ext cx="5862502" cy="584775"/>
          </a:xfrm>
          <a:prstGeom prst="rect">
            <a:avLst/>
          </a:prstGeom>
          <a:noFill/>
        </p:spPr>
        <p:txBody>
          <a:bodyPr wrap="none" rtlCol="0">
            <a:spAutoFit/>
          </a:bodyPr>
          <a:lstStyle/>
          <a:p>
            <a:r>
              <a:rPr lang="en-US" sz="3200" dirty="0">
                <a:latin typeface="Triplicate T4c" pitchFamily="1" charset="0"/>
              </a:rPr>
              <a:t>B = A^ = A~ = A^1 = A~1</a:t>
            </a:r>
          </a:p>
        </p:txBody>
      </p:sp>
      <p:sp>
        <p:nvSpPr>
          <p:cNvPr id="18" name="Oval 17"/>
          <p:cNvSpPr/>
          <p:nvPr/>
        </p:nvSpPr>
        <p:spPr>
          <a:xfrm>
            <a:off x="2096809" y="5080175"/>
            <a:ext cx="590052" cy="590052"/>
          </a:xfrm>
          <a:prstGeom prst="ellipse">
            <a:avLst/>
          </a:prstGeom>
          <a:solidFill>
            <a:schemeClr val="accent5">
              <a:lumMod val="40000"/>
              <a:lumOff val="60000"/>
            </a:schemeClr>
          </a:solidFill>
          <a:ln>
            <a:solidFill>
              <a:schemeClr val="accent5">
                <a:lumMod val="50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3200" dirty="0">
                <a:latin typeface="Triplicate T4c" pitchFamily="1" charset="0"/>
              </a:rPr>
              <a:t>A</a:t>
            </a:r>
          </a:p>
        </p:txBody>
      </p:sp>
      <p:cxnSp>
        <p:nvCxnSpPr>
          <p:cNvPr id="19" name="Straight Arrow Connector 18"/>
          <p:cNvCxnSpPr>
            <a:stCxn id="26" idx="4"/>
            <a:endCxn id="18" idx="0"/>
          </p:cNvCxnSpPr>
          <p:nvPr/>
        </p:nvCxnSpPr>
        <p:spPr>
          <a:xfrm flipH="1">
            <a:off x="2391835" y="4674932"/>
            <a:ext cx="1409" cy="40524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6" name="Oval 25"/>
          <p:cNvSpPr/>
          <p:nvPr/>
        </p:nvSpPr>
        <p:spPr>
          <a:xfrm>
            <a:off x="2098218" y="4084880"/>
            <a:ext cx="590052" cy="590052"/>
          </a:xfrm>
          <a:prstGeom prst="ellipse">
            <a:avLst/>
          </a:prstGeom>
          <a:solidFill>
            <a:schemeClr val="accent5">
              <a:lumMod val="40000"/>
              <a:lumOff val="60000"/>
            </a:schemeClr>
          </a:solidFill>
          <a:ln>
            <a:solidFill>
              <a:schemeClr val="accent5">
                <a:lumMod val="50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3200" dirty="0">
                <a:latin typeface="Triplicate T4c" pitchFamily="1" charset="0"/>
              </a:rPr>
              <a:t>B</a:t>
            </a:r>
          </a:p>
        </p:txBody>
      </p:sp>
      <p:sp>
        <p:nvSpPr>
          <p:cNvPr id="32" name="TextBox 31"/>
          <p:cNvSpPr txBox="1"/>
          <p:nvPr/>
        </p:nvSpPr>
        <p:spPr>
          <a:xfrm>
            <a:off x="6071577" y="320742"/>
            <a:ext cx="1912703" cy="584775"/>
          </a:xfrm>
          <a:prstGeom prst="rect">
            <a:avLst/>
          </a:prstGeom>
          <a:noFill/>
        </p:spPr>
        <p:txBody>
          <a:bodyPr wrap="none" rtlCol="0">
            <a:spAutoFit/>
          </a:bodyPr>
          <a:lstStyle/>
          <a:p>
            <a:r>
              <a:rPr lang="en-US" sz="3200" dirty="0">
                <a:latin typeface="Triplicate T4c" pitchFamily="1" charset="0"/>
              </a:rPr>
              <a:t>A = A^0</a:t>
            </a:r>
          </a:p>
        </p:txBody>
      </p:sp>
      <p:sp>
        <p:nvSpPr>
          <p:cNvPr id="33" name="Oval 32"/>
          <p:cNvSpPr/>
          <p:nvPr/>
        </p:nvSpPr>
        <p:spPr>
          <a:xfrm>
            <a:off x="2098218" y="3083938"/>
            <a:ext cx="590052" cy="590052"/>
          </a:xfrm>
          <a:prstGeom prst="ellipse">
            <a:avLst/>
          </a:prstGeom>
          <a:solidFill>
            <a:schemeClr val="accent5">
              <a:lumMod val="40000"/>
              <a:lumOff val="60000"/>
            </a:schemeClr>
          </a:solidFill>
          <a:ln>
            <a:solidFill>
              <a:schemeClr val="accent5">
                <a:lumMod val="50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3200" dirty="0">
                <a:latin typeface="Triplicate T4c" pitchFamily="1" charset="0"/>
              </a:rPr>
              <a:t>C</a:t>
            </a:r>
          </a:p>
        </p:txBody>
      </p:sp>
      <p:sp>
        <p:nvSpPr>
          <p:cNvPr id="35" name="TextBox 34"/>
          <p:cNvSpPr txBox="1"/>
          <p:nvPr/>
        </p:nvSpPr>
        <p:spPr>
          <a:xfrm>
            <a:off x="6057900" y="1785868"/>
            <a:ext cx="4875053" cy="1569660"/>
          </a:xfrm>
          <a:prstGeom prst="rect">
            <a:avLst/>
          </a:prstGeom>
          <a:noFill/>
        </p:spPr>
        <p:txBody>
          <a:bodyPr wrap="none" rtlCol="0">
            <a:spAutoFit/>
          </a:bodyPr>
          <a:lstStyle/>
          <a:p>
            <a:r>
              <a:rPr lang="en-US" sz="3200" dirty="0">
                <a:latin typeface="Triplicate T4c" pitchFamily="1" charset="0"/>
              </a:rPr>
              <a:t>C = B^ = A^^ = A~~ </a:t>
            </a:r>
          </a:p>
          <a:p>
            <a:r>
              <a:rPr lang="en-US" sz="3200" dirty="0">
                <a:latin typeface="Triplicate T4c" pitchFamily="1" charset="0"/>
              </a:rPr>
              <a:t>C = A^1^1 = A~2</a:t>
            </a:r>
          </a:p>
          <a:p>
            <a:r>
              <a:rPr lang="en-US" sz="3200" dirty="0">
                <a:solidFill>
                  <a:srgbClr val="FF0000"/>
                </a:solidFill>
                <a:latin typeface="Triplicate T4c" pitchFamily="1" charset="0"/>
              </a:rPr>
              <a:t>C ≠ A^2</a:t>
            </a:r>
          </a:p>
        </p:txBody>
      </p:sp>
      <p:cxnSp>
        <p:nvCxnSpPr>
          <p:cNvPr id="36" name="Straight Arrow Connector 35"/>
          <p:cNvCxnSpPr>
            <a:stCxn id="33" idx="4"/>
            <a:endCxn id="26" idx="0"/>
          </p:cNvCxnSpPr>
          <p:nvPr/>
        </p:nvCxnSpPr>
        <p:spPr>
          <a:xfrm>
            <a:off x="2393244" y="3673990"/>
            <a:ext cx="0" cy="41089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2" name="Rounded Rectangle 11"/>
          <p:cNvSpPr/>
          <p:nvPr/>
        </p:nvSpPr>
        <p:spPr>
          <a:xfrm>
            <a:off x="3025422" y="5171486"/>
            <a:ext cx="1305418" cy="407429"/>
          </a:xfrm>
          <a:prstGeom prst="roundRect">
            <a:avLst/>
          </a:prstGeom>
          <a:solidFill>
            <a:schemeClr val="accent2">
              <a:lumMod val="40000"/>
              <a:lumOff val="6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Triplicate T4c" pitchFamily="1" charset="0"/>
              </a:rPr>
              <a:t>develop</a:t>
            </a:r>
          </a:p>
        </p:txBody>
      </p:sp>
      <p:cxnSp>
        <p:nvCxnSpPr>
          <p:cNvPr id="13" name="Straight Arrow Connector 12"/>
          <p:cNvCxnSpPr>
            <a:stCxn id="12" idx="1"/>
            <a:endCxn id="18" idx="6"/>
          </p:cNvCxnSpPr>
          <p:nvPr/>
        </p:nvCxnSpPr>
        <p:spPr>
          <a:xfrm flipH="1">
            <a:off x="2686861" y="5375201"/>
            <a:ext cx="33856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285823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5">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5">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3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03736"/>
            <a:ext cx="10515600" cy="1325563"/>
          </a:xfrm>
        </p:spPr>
        <p:txBody>
          <a:bodyPr>
            <a:normAutofit/>
          </a:bodyPr>
          <a:lstStyle/>
          <a:p>
            <a:pPr algn="ctr"/>
            <a:r>
              <a:rPr lang="en-US" sz="5400" cap="small" dirty="0">
                <a:latin typeface="Raleway Medium"/>
              </a:rPr>
              <a:t>Merging</a:t>
            </a:r>
          </a:p>
        </p:txBody>
      </p:sp>
      <p:sp>
        <p:nvSpPr>
          <p:cNvPr id="11" name="AutoShape 12" descr="MERGE  ALL THE THINGS!"/>
          <p:cNvSpPr>
            <a:spLocks noChangeAspect="1" noChangeArrowheads="1"/>
          </p:cNvSpPr>
          <p:nvPr/>
        </p:nvSpPr>
        <p:spPr bwMode="auto">
          <a:xfrm>
            <a:off x="155575" y="-1714500"/>
            <a:ext cx="4762500" cy="357187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33207" y="1490455"/>
            <a:ext cx="6249386" cy="3914159"/>
          </a:xfrm>
          <a:prstGeom prst="rect">
            <a:avLst/>
          </a:prstGeom>
        </p:spPr>
      </p:pic>
      <p:sp>
        <p:nvSpPr>
          <p:cNvPr id="6" name="Rectangle 5"/>
          <p:cNvSpPr/>
          <p:nvPr/>
        </p:nvSpPr>
        <p:spPr>
          <a:xfrm>
            <a:off x="1345364" y="5488201"/>
            <a:ext cx="10008436" cy="707886"/>
          </a:xfrm>
          <a:prstGeom prst="rect">
            <a:avLst/>
          </a:prstGeom>
        </p:spPr>
        <p:txBody>
          <a:bodyPr wrap="square">
            <a:spAutoFit/>
          </a:bodyPr>
          <a:lstStyle/>
          <a:p>
            <a:r>
              <a:rPr lang="en-US" sz="4000" dirty="0">
                <a:solidFill>
                  <a:schemeClr val="bg1">
                    <a:lumMod val="50000"/>
                  </a:schemeClr>
                </a:solidFill>
                <a:latin typeface="Gill Sans MT" panose="020B0502020104020203" pitchFamily="34" charset="0"/>
                <a:ea typeface="Fira Sans" panose="00000500000000000000" pitchFamily="50" charset="0"/>
              </a:rPr>
              <a:t>When my coworker’s merge breaks my feature</a:t>
            </a:r>
            <a:endParaRPr lang="en-US" sz="4000" b="0" dirty="0">
              <a:solidFill>
                <a:schemeClr val="bg1">
                  <a:lumMod val="50000"/>
                </a:schemeClr>
              </a:solidFill>
              <a:effectLst/>
              <a:latin typeface="Gill Sans MT" panose="020B0502020104020203" pitchFamily="34" charset="0"/>
              <a:ea typeface="Fira Sans" panose="00000500000000000000" pitchFamily="50" charset="0"/>
            </a:endParaRPr>
          </a:p>
        </p:txBody>
      </p:sp>
      <p:sp>
        <p:nvSpPr>
          <p:cNvPr id="7" name="TextBox 6"/>
          <p:cNvSpPr txBox="1"/>
          <p:nvPr/>
        </p:nvSpPr>
        <p:spPr>
          <a:xfrm>
            <a:off x="7649929" y="1121123"/>
            <a:ext cx="1532664" cy="369332"/>
          </a:xfrm>
          <a:prstGeom prst="rect">
            <a:avLst/>
          </a:prstGeom>
          <a:noFill/>
        </p:spPr>
        <p:txBody>
          <a:bodyPr wrap="none" rtlCol="0">
            <a:spAutoFit/>
          </a:bodyPr>
          <a:lstStyle/>
          <a:p>
            <a:r>
              <a:rPr lang="en-US" dirty="0">
                <a:solidFill>
                  <a:schemeClr val="bg1">
                    <a:lumMod val="50000"/>
                  </a:schemeClr>
                </a:solidFill>
                <a:latin typeface="Gill Sans MT" panose="020B0502020104020203" pitchFamily="34" charset="0"/>
              </a:rPr>
              <a:t>Source:  </a:t>
            </a:r>
            <a:r>
              <a:rPr lang="en-US" dirty="0" err="1">
                <a:solidFill>
                  <a:schemeClr val="bg1">
                    <a:lumMod val="50000"/>
                  </a:schemeClr>
                </a:solidFill>
                <a:latin typeface="Gill Sans MT" panose="020B0502020104020203" pitchFamily="34" charset="0"/>
              </a:rPr>
              <a:t>Giphy</a:t>
            </a:r>
            <a:endParaRPr lang="en-US" dirty="0">
              <a:solidFill>
                <a:schemeClr val="bg1">
                  <a:lumMod val="50000"/>
                </a:schemeClr>
              </a:solidFill>
              <a:latin typeface="Gill Sans MT" panose="020B0502020104020203" pitchFamily="34" charset="0"/>
            </a:endParaRPr>
          </a:p>
        </p:txBody>
      </p:sp>
    </p:spTree>
    <p:extLst>
      <p:ext uri="{BB962C8B-B14F-4D97-AF65-F5344CB8AC3E}">
        <p14:creationId xmlns:p14="http://schemas.microsoft.com/office/powerpoint/2010/main" val="7359533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6071577" y="1053305"/>
            <a:ext cx="5862502" cy="584775"/>
          </a:xfrm>
          <a:prstGeom prst="rect">
            <a:avLst/>
          </a:prstGeom>
          <a:noFill/>
        </p:spPr>
        <p:txBody>
          <a:bodyPr wrap="none" rtlCol="0">
            <a:spAutoFit/>
          </a:bodyPr>
          <a:lstStyle/>
          <a:p>
            <a:r>
              <a:rPr lang="en-US" sz="3200" dirty="0">
                <a:latin typeface="Triplicate T4c" pitchFamily="1" charset="0"/>
              </a:rPr>
              <a:t>B = A^ = A~ = A^1 = A~1</a:t>
            </a:r>
          </a:p>
        </p:txBody>
      </p:sp>
      <p:sp>
        <p:nvSpPr>
          <p:cNvPr id="18" name="Oval 17"/>
          <p:cNvSpPr/>
          <p:nvPr/>
        </p:nvSpPr>
        <p:spPr>
          <a:xfrm>
            <a:off x="2096809" y="5080175"/>
            <a:ext cx="590052" cy="590052"/>
          </a:xfrm>
          <a:prstGeom prst="ellipse">
            <a:avLst/>
          </a:prstGeom>
          <a:solidFill>
            <a:schemeClr val="accent5">
              <a:lumMod val="40000"/>
              <a:lumOff val="60000"/>
            </a:schemeClr>
          </a:solidFill>
          <a:ln>
            <a:solidFill>
              <a:schemeClr val="accent5">
                <a:lumMod val="50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3200" dirty="0">
                <a:latin typeface="Triplicate T4c" pitchFamily="1" charset="0"/>
              </a:rPr>
              <a:t>A</a:t>
            </a:r>
          </a:p>
        </p:txBody>
      </p:sp>
      <p:cxnSp>
        <p:nvCxnSpPr>
          <p:cNvPr id="19" name="Straight Arrow Connector 18"/>
          <p:cNvCxnSpPr>
            <a:endCxn id="18" idx="0"/>
          </p:cNvCxnSpPr>
          <p:nvPr/>
        </p:nvCxnSpPr>
        <p:spPr>
          <a:xfrm>
            <a:off x="2391835" y="4686615"/>
            <a:ext cx="0" cy="39356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6" name="Oval 25"/>
          <p:cNvSpPr/>
          <p:nvPr/>
        </p:nvSpPr>
        <p:spPr>
          <a:xfrm>
            <a:off x="2098218" y="4084880"/>
            <a:ext cx="590052" cy="590052"/>
          </a:xfrm>
          <a:prstGeom prst="ellipse">
            <a:avLst/>
          </a:prstGeom>
          <a:solidFill>
            <a:schemeClr val="accent5">
              <a:lumMod val="40000"/>
              <a:lumOff val="60000"/>
            </a:schemeClr>
          </a:solidFill>
          <a:ln>
            <a:solidFill>
              <a:schemeClr val="accent5">
                <a:lumMod val="50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3200" dirty="0">
                <a:latin typeface="Triplicate T4c" pitchFamily="1" charset="0"/>
              </a:rPr>
              <a:t>B</a:t>
            </a:r>
          </a:p>
        </p:txBody>
      </p:sp>
      <p:sp>
        <p:nvSpPr>
          <p:cNvPr id="32" name="TextBox 31"/>
          <p:cNvSpPr txBox="1"/>
          <p:nvPr/>
        </p:nvSpPr>
        <p:spPr>
          <a:xfrm>
            <a:off x="6071577" y="320742"/>
            <a:ext cx="1912703" cy="584775"/>
          </a:xfrm>
          <a:prstGeom prst="rect">
            <a:avLst/>
          </a:prstGeom>
          <a:noFill/>
        </p:spPr>
        <p:txBody>
          <a:bodyPr wrap="none" rtlCol="0">
            <a:spAutoFit/>
          </a:bodyPr>
          <a:lstStyle/>
          <a:p>
            <a:r>
              <a:rPr lang="en-US" sz="3200" dirty="0">
                <a:latin typeface="Triplicate T4c" pitchFamily="1" charset="0"/>
              </a:rPr>
              <a:t>A = A^0</a:t>
            </a:r>
          </a:p>
        </p:txBody>
      </p:sp>
      <p:sp>
        <p:nvSpPr>
          <p:cNvPr id="33" name="Oval 32"/>
          <p:cNvSpPr/>
          <p:nvPr/>
        </p:nvSpPr>
        <p:spPr>
          <a:xfrm>
            <a:off x="2098218" y="3083938"/>
            <a:ext cx="590052" cy="590052"/>
          </a:xfrm>
          <a:prstGeom prst="ellipse">
            <a:avLst/>
          </a:prstGeom>
          <a:solidFill>
            <a:schemeClr val="accent5">
              <a:lumMod val="40000"/>
              <a:lumOff val="60000"/>
            </a:schemeClr>
          </a:solidFill>
          <a:ln>
            <a:solidFill>
              <a:schemeClr val="accent5">
                <a:lumMod val="50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3200" dirty="0">
                <a:latin typeface="Triplicate T4c" pitchFamily="1" charset="0"/>
              </a:rPr>
              <a:t>C</a:t>
            </a:r>
          </a:p>
        </p:txBody>
      </p:sp>
      <p:cxnSp>
        <p:nvCxnSpPr>
          <p:cNvPr id="36" name="Straight Arrow Connector 35"/>
          <p:cNvCxnSpPr>
            <a:stCxn id="33" idx="4"/>
            <a:endCxn id="26" idx="0"/>
          </p:cNvCxnSpPr>
          <p:nvPr/>
        </p:nvCxnSpPr>
        <p:spPr>
          <a:xfrm>
            <a:off x="2393244" y="3673990"/>
            <a:ext cx="0" cy="41089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7" name="Oval 36"/>
          <p:cNvSpPr/>
          <p:nvPr/>
        </p:nvSpPr>
        <p:spPr>
          <a:xfrm>
            <a:off x="1334809" y="2085628"/>
            <a:ext cx="590052" cy="590052"/>
          </a:xfrm>
          <a:prstGeom prst="ellipse">
            <a:avLst/>
          </a:prstGeom>
          <a:solidFill>
            <a:schemeClr val="accent5">
              <a:lumMod val="40000"/>
              <a:lumOff val="60000"/>
            </a:schemeClr>
          </a:solidFill>
          <a:ln>
            <a:solidFill>
              <a:schemeClr val="accent5">
                <a:lumMod val="50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3200" dirty="0">
                <a:latin typeface="Triplicate T4c" pitchFamily="1" charset="0"/>
              </a:rPr>
              <a:t>D</a:t>
            </a:r>
          </a:p>
        </p:txBody>
      </p:sp>
      <p:sp>
        <p:nvSpPr>
          <p:cNvPr id="38" name="Oval 37"/>
          <p:cNvSpPr/>
          <p:nvPr/>
        </p:nvSpPr>
        <p:spPr>
          <a:xfrm>
            <a:off x="2858809" y="2085884"/>
            <a:ext cx="590052" cy="590052"/>
          </a:xfrm>
          <a:prstGeom prst="ellipse">
            <a:avLst/>
          </a:prstGeom>
          <a:solidFill>
            <a:schemeClr val="accent5">
              <a:lumMod val="40000"/>
              <a:lumOff val="60000"/>
            </a:schemeClr>
          </a:solidFill>
          <a:ln>
            <a:solidFill>
              <a:schemeClr val="accent5">
                <a:lumMod val="50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3200" dirty="0">
                <a:latin typeface="Triplicate T4c" pitchFamily="1" charset="0"/>
              </a:rPr>
              <a:t>E</a:t>
            </a:r>
          </a:p>
        </p:txBody>
      </p:sp>
      <p:cxnSp>
        <p:nvCxnSpPr>
          <p:cNvPr id="39" name="Straight Arrow Connector 38"/>
          <p:cNvCxnSpPr>
            <a:stCxn id="37" idx="5"/>
            <a:endCxn id="33" idx="1"/>
          </p:cNvCxnSpPr>
          <p:nvPr/>
        </p:nvCxnSpPr>
        <p:spPr>
          <a:xfrm>
            <a:off x="1838450" y="2589269"/>
            <a:ext cx="346179" cy="58108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0" name="Straight Arrow Connector 39"/>
          <p:cNvCxnSpPr>
            <a:stCxn id="38" idx="3"/>
            <a:endCxn id="33" idx="7"/>
          </p:cNvCxnSpPr>
          <p:nvPr/>
        </p:nvCxnSpPr>
        <p:spPr>
          <a:xfrm flipH="1">
            <a:off x="2601859" y="2589525"/>
            <a:ext cx="343361" cy="58082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1" name="TextBox 40"/>
          <p:cNvSpPr txBox="1"/>
          <p:nvPr/>
        </p:nvSpPr>
        <p:spPr>
          <a:xfrm>
            <a:off x="6071577" y="3380206"/>
            <a:ext cx="4628190" cy="584775"/>
          </a:xfrm>
          <a:prstGeom prst="rect">
            <a:avLst/>
          </a:prstGeom>
          <a:noFill/>
        </p:spPr>
        <p:txBody>
          <a:bodyPr wrap="none" rtlCol="0">
            <a:spAutoFit/>
          </a:bodyPr>
          <a:lstStyle/>
          <a:p>
            <a:r>
              <a:rPr lang="en-US" sz="3200" dirty="0">
                <a:latin typeface="Triplicate T4c" pitchFamily="1" charset="0"/>
              </a:rPr>
              <a:t>D = C^1 = C~ = B~2</a:t>
            </a:r>
          </a:p>
        </p:txBody>
      </p:sp>
      <p:sp>
        <p:nvSpPr>
          <p:cNvPr id="12" name="Rounded Rectangle 11"/>
          <p:cNvSpPr/>
          <p:nvPr/>
        </p:nvSpPr>
        <p:spPr>
          <a:xfrm>
            <a:off x="3025421" y="5171486"/>
            <a:ext cx="1345611" cy="407429"/>
          </a:xfrm>
          <a:prstGeom prst="roundRect">
            <a:avLst/>
          </a:prstGeom>
          <a:solidFill>
            <a:schemeClr val="accent2">
              <a:lumMod val="40000"/>
              <a:lumOff val="6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Triplicate T4c" pitchFamily="1" charset="0"/>
              </a:rPr>
              <a:t>develop</a:t>
            </a:r>
          </a:p>
        </p:txBody>
      </p:sp>
      <p:sp>
        <p:nvSpPr>
          <p:cNvPr id="42" name="TextBox 41"/>
          <p:cNvSpPr txBox="1"/>
          <p:nvPr/>
        </p:nvSpPr>
        <p:spPr>
          <a:xfrm>
            <a:off x="6057900" y="4112769"/>
            <a:ext cx="5615640" cy="584775"/>
          </a:xfrm>
          <a:prstGeom prst="rect">
            <a:avLst/>
          </a:prstGeom>
          <a:noFill/>
        </p:spPr>
        <p:txBody>
          <a:bodyPr wrap="none" rtlCol="0">
            <a:spAutoFit/>
          </a:bodyPr>
          <a:lstStyle/>
          <a:p>
            <a:r>
              <a:rPr lang="en-US" sz="3200">
                <a:latin typeface="Triplicate T4c" pitchFamily="1" charset="0"/>
              </a:rPr>
              <a:t>E = C^2 = B^^2 = A~2^2</a:t>
            </a:r>
            <a:endParaRPr lang="en-US" sz="3200" dirty="0">
              <a:latin typeface="Triplicate T4c" pitchFamily="1" charset="0"/>
            </a:endParaRPr>
          </a:p>
        </p:txBody>
      </p:sp>
      <p:sp>
        <p:nvSpPr>
          <p:cNvPr id="70" name="Rounded Rectangle 69"/>
          <p:cNvSpPr/>
          <p:nvPr/>
        </p:nvSpPr>
        <p:spPr>
          <a:xfrm>
            <a:off x="101664" y="2849758"/>
            <a:ext cx="1319556" cy="407429"/>
          </a:xfrm>
          <a:prstGeom prst="roundRect">
            <a:avLst/>
          </a:prstGeom>
          <a:solidFill>
            <a:schemeClr val="accent2">
              <a:lumMod val="40000"/>
              <a:lumOff val="6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Triplicate T4c" pitchFamily="1" charset="0"/>
              </a:rPr>
              <a:t>develop</a:t>
            </a:r>
          </a:p>
        </p:txBody>
      </p:sp>
      <p:sp>
        <p:nvSpPr>
          <p:cNvPr id="71" name="Rounded Rectangle 70"/>
          <p:cNvSpPr/>
          <p:nvPr/>
        </p:nvSpPr>
        <p:spPr>
          <a:xfrm>
            <a:off x="3384539" y="2849757"/>
            <a:ext cx="1488912" cy="407429"/>
          </a:xfrm>
          <a:prstGeom prst="roundRect">
            <a:avLst/>
          </a:prstGeom>
          <a:solidFill>
            <a:schemeClr val="accent4">
              <a:lumMod val="40000"/>
              <a:lumOff val="60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Triplicate T4c" pitchFamily="1" charset="0"/>
              </a:rPr>
              <a:t>branch_2</a:t>
            </a:r>
          </a:p>
        </p:txBody>
      </p:sp>
      <p:sp>
        <p:nvSpPr>
          <p:cNvPr id="72" name="Oval 71"/>
          <p:cNvSpPr/>
          <p:nvPr/>
        </p:nvSpPr>
        <p:spPr>
          <a:xfrm>
            <a:off x="1334809" y="1038670"/>
            <a:ext cx="590052" cy="590052"/>
          </a:xfrm>
          <a:prstGeom prst="ellipse">
            <a:avLst/>
          </a:prstGeom>
          <a:solidFill>
            <a:schemeClr val="accent5">
              <a:lumMod val="40000"/>
              <a:lumOff val="60000"/>
            </a:schemeClr>
          </a:solidFill>
          <a:ln>
            <a:solidFill>
              <a:schemeClr val="accent5">
                <a:lumMod val="50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3200" dirty="0">
                <a:latin typeface="Triplicate T4c" pitchFamily="1" charset="0"/>
              </a:rPr>
              <a:t>F</a:t>
            </a:r>
          </a:p>
        </p:txBody>
      </p:sp>
      <p:cxnSp>
        <p:nvCxnSpPr>
          <p:cNvPr id="73" name="Straight Arrow Connector 72"/>
          <p:cNvCxnSpPr>
            <a:stCxn id="72" idx="4"/>
            <a:endCxn id="37" idx="0"/>
          </p:cNvCxnSpPr>
          <p:nvPr/>
        </p:nvCxnSpPr>
        <p:spPr>
          <a:xfrm>
            <a:off x="1629835" y="1628722"/>
            <a:ext cx="0" cy="45690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76" name="Oval 75"/>
          <p:cNvSpPr/>
          <p:nvPr/>
        </p:nvSpPr>
        <p:spPr>
          <a:xfrm>
            <a:off x="2864559" y="1038670"/>
            <a:ext cx="590052" cy="590052"/>
          </a:xfrm>
          <a:prstGeom prst="ellipse">
            <a:avLst/>
          </a:prstGeom>
          <a:solidFill>
            <a:schemeClr val="accent5">
              <a:lumMod val="40000"/>
              <a:lumOff val="60000"/>
            </a:schemeClr>
          </a:solidFill>
          <a:ln>
            <a:solidFill>
              <a:schemeClr val="accent5">
                <a:lumMod val="50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3200" dirty="0">
                <a:latin typeface="Triplicate T4c" pitchFamily="1" charset="0"/>
              </a:rPr>
              <a:t>G</a:t>
            </a:r>
          </a:p>
        </p:txBody>
      </p:sp>
      <p:cxnSp>
        <p:nvCxnSpPr>
          <p:cNvPr id="77" name="Straight Arrow Connector 76"/>
          <p:cNvCxnSpPr>
            <a:stCxn id="76" idx="4"/>
            <a:endCxn id="38" idx="0"/>
          </p:cNvCxnSpPr>
          <p:nvPr/>
        </p:nvCxnSpPr>
        <p:spPr>
          <a:xfrm flipH="1">
            <a:off x="3153835" y="1628722"/>
            <a:ext cx="5750" cy="45716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80" name="TextBox 79"/>
          <p:cNvSpPr txBox="1"/>
          <p:nvPr/>
        </p:nvSpPr>
        <p:spPr>
          <a:xfrm>
            <a:off x="6071577" y="4845332"/>
            <a:ext cx="3393878" cy="584775"/>
          </a:xfrm>
          <a:prstGeom prst="rect">
            <a:avLst/>
          </a:prstGeom>
          <a:noFill/>
        </p:spPr>
        <p:txBody>
          <a:bodyPr wrap="none" rtlCol="0">
            <a:spAutoFit/>
          </a:bodyPr>
          <a:lstStyle/>
          <a:p>
            <a:r>
              <a:rPr lang="en-US" sz="3200" dirty="0">
                <a:latin typeface="Triplicate T4c" pitchFamily="1" charset="0"/>
              </a:rPr>
              <a:t>F = C^^ = A~4</a:t>
            </a:r>
          </a:p>
        </p:txBody>
      </p:sp>
      <p:sp>
        <p:nvSpPr>
          <p:cNvPr id="81" name="TextBox 80"/>
          <p:cNvSpPr txBox="1"/>
          <p:nvPr/>
        </p:nvSpPr>
        <p:spPr>
          <a:xfrm>
            <a:off x="6071577" y="5577895"/>
            <a:ext cx="5615640" cy="584775"/>
          </a:xfrm>
          <a:prstGeom prst="rect">
            <a:avLst/>
          </a:prstGeom>
          <a:noFill/>
        </p:spPr>
        <p:txBody>
          <a:bodyPr wrap="none" rtlCol="0">
            <a:spAutoFit/>
          </a:bodyPr>
          <a:lstStyle/>
          <a:p>
            <a:r>
              <a:rPr lang="en-US" sz="3200" dirty="0">
                <a:latin typeface="Triplicate T4c" pitchFamily="1" charset="0"/>
              </a:rPr>
              <a:t>G = E~ = C^2^ = A~2^2~</a:t>
            </a:r>
          </a:p>
        </p:txBody>
      </p:sp>
      <p:cxnSp>
        <p:nvCxnSpPr>
          <p:cNvPr id="25" name="Straight Arrow Connector 24"/>
          <p:cNvCxnSpPr>
            <a:stCxn id="12" idx="1"/>
            <a:endCxn id="18" idx="6"/>
          </p:cNvCxnSpPr>
          <p:nvPr/>
        </p:nvCxnSpPr>
        <p:spPr>
          <a:xfrm flipH="1">
            <a:off x="2686861" y="5375201"/>
            <a:ext cx="33856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8" name="TextBox 27"/>
          <p:cNvSpPr txBox="1"/>
          <p:nvPr/>
        </p:nvSpPr>
        <p:spPr>
          <a:xfrm>
            <a:off x="6057900" y="1785868"/>
            <a:ext cx="4875053" cy="1569660"/>
          </a:xfrm>
          <a:prstGeom prst="rect">
            <a:avLst/>
          </a:prstGeom>
          <a:noFill/>
        </p:spPr>
        <p:txBody>
          <a:bodyPr wrap="none" rtlCol="0">
            <a:spAutoFit/>
          </a:bodyPr>
          <a:lstStyle/>
          <a:p>
            <a:r>
              <a:rPr lang="en-US" sz="3200" dirty="0">
                <a:latin typeface="Triplicate T4c" pitchFamily="1" charset="0"/>
              </a:rPr>
              <a:t>C = B^ = A^^ = A~~ </a:t>
            </a:r>
          </a:p>
          <a:p>
            <a:r>
              <a:rPr lang="en-US" sz="3200" dirty="0">
                <a:latin typeface="Triplicate T4c" pitchFamily="1" charset="0"/>
              </a:rPr>
              <a:t>C = A^1^1 = A~2</a:t>
            </a:r>
          </a:p>
          <a:p>
            <a:r>
              <a:rPr lang="en-US" sz="3200" dirty="0">
                <a:solidFill>
                  <a:srgbClr val="FF0000"/>
                </a:solidFill>
                <a:latin typeface="Triplicate T4c" pitchFamily="1" charset="0"/>
              </a:rPr>
              <a:t>C ≠ A^2</a:t>
            </a:r>
          </a:p>
        </p:txBody>
      </p:sp>
      <p:cxnSp>
        <p:nvCxnSpPr>
          <p:cNvPr id="29" name="Straight Arrow Connector 28"/>
          <p:cNvCxnSpPr>
            <a:stCxn id="70" idx="0"/>
            <a:endCxn id="37" idx="3"/>
          </p:cNvCxnSpPr>
          <p:nvPr/>
        </p:nvCxnSpPr>
        <p:spPr>
          <a:xfrm flipV="1">
            <a:off x="761442" y="2589269"/>
            <a:ext cx="659778" cy="26048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4" name="Straight Arrow Connector 33"/>
          <p:cNvCxnSpPr>
            <a:stCxn id="71" idx="0"/>
            <a:endCxn id="38" idx="5"/>
          </p:cNvCxnSpPr>
          <p:nvPr/>
        </p:nvCxnSpPr>
        <p:spPr>
          <a:xfrm flipH="1" flipV="1">
            <a:off x="3362450" y="2589525"/>
            <a:ext cx="766545" cy="26023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426909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42" grpId="0"/>
      <p:bldP spid="80" grpId="0"/>
      <p:bldP spid="81"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5227030"/>
            <a:ext cx="10515600" cy="1325563"/>
          </a:xfrm>
        </p:spPr>
        <p:txBody>
          <a:bodyPr>
            <a:normAutofit/>
          </a:bodyPr>
          <a:lstStyle/>
          <a:p>
            <a:r>
              <a:rPr lang="en-US" sz="5400" dirty="0">
                <a:latin typeface="Raleway Medium"/>
              </a:rPr>
              <a:t>Opinion Time</a:t>
            </a:r>
          </a:p>
        </p:txBody>
      </p:sp>
      <p:pic>
        <p:nvPicPr>
          <p:cNvPr id="2050" name="Picture 2" descr="http://38.media.tumblr.com/tumblr_mbdxvb9VXk1rqfksw.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2011923" y="191900"/>
            <a:ext cx="8168154" cy="459458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8647413" y="4778437"/>
            <a:ext cx="1532664" cy="369332"/>
          </a:xfrm>
          <a:prstGeom prst="rect">
            <a:avLst/>
          </a:prstGeom>
          <a:noFill/>
        </p:spPr>
        <p:txBody>
          <a:bodyPr wrap="none" rtlCol="0">
            <a:spAutoFit/>
          </a:bodyPr>
          <a:lstStyle/>
          <a:p>
            <a:r>
              <a:rPr lang="en-US" dirty="0">
                <a:solidFill>
                  <a:schemeClr val="bg1">
                    <a:lumMod val="50000"/>
                  </a:schemeClr>
                </a:solidFill>
                <a:latin typeface="Gill Sans MT" panose="020B0502020104020203" pitchFamily="34" charset="0"/>
              </a:rPr>
              <a:t>Source:  </a:t>
            </a:r>
            <a:r>
              <a:rPr lang="en-US" dirty="0" err="1">
                <a:solidFill>
                  <a:schemeClr val="bg1">
                    <a:lumMod val="50000"/>
                  </a:schemeClr>
                </a:solidFill>
                <a:latin typeface="Gill Sans MT" panose="020B0502020104020203" pitchFamily="34" charset="0"/>
              </a:rPr>
              <a:t>Giphy</a:t>
            </a:r>
            <a:endParaRPr lang="en-US" dirty="0">
              <a:solidFill>
                <a:schemeClr val="bg1">
                  <a:lumMod val="50000"/>
                </a:schemeClr>
              </a:solidFill>
              <a:latin typeface="Gill Sans MT" panose="020B0502020104020203" pitchFamily="34" charset="0"/>
            </a:endParaRPr>
          </a:p>
        </p:txBody>
      </p:sp>
    </p:spTree>
    <p:extLst>
      <p:ext uri="{BB962C8B-B14F-4D97-AF65-F5344CB8AC3E}">
        <p14:creationId xmlns:p14="http://schemas.microsoft.com/office/powerpoint/2010/main" val="28629263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98490" y="2804318"/>
            <a:ext cx="10318820" cy="1325563"/>
          </a:xfrm>
        </p:spPr>
        <p:txBody>
          <a:bodyPr>
            <a:noAutofit/>
          </a:bodyPr>
          <a:lstStyle/>
          <a:p>
            <a:r>
              <a:rPr lang="en-US" sz="4800" dirty="0">
                <a:latin typeface="Raleway Medium"/>
                <a:ea typeface="Fira Sans" panose="00000500000000000000" pitchFamily="50" charset="0"/>
              </a:rPr>
              <a:t>If the best way to think about Git is commit topologies…</a:t>
            </a:r>
            <a:endParaRPr lang="en-US" sz="4800" dirty="0">
              <a:latin typeface="Raleway Medium"/>
            </a:endParaRPr>
          </a:p>
        </p:txBody>
      </p:sp>
    </p:spTree>
    <p:extLst>
      <p:ext uri="{BB962C8B-B14F-4D97-AF65-F5344CB8AC3E}">
        <p14:creationId xmlns:p14="http://schemas.microsoft.com/office/powerpoint/2010/main" val="14443920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nvPr>
        </p:nvGraphicFramePr>
        <p:xfrm>
          <a:off x="1609746" y="76339"/>
          <a:ext cx="8956888" cy="1723808"/>
        </p:xfrm>
        <a:graphic>
          <a:graphicData uri="http://schemas.openxmlformats.org/drawingml/2006/table">
            <a:tbl>
              <a:tblPr firstRow="1" bandRow="1">
                <a:tableStyleId>{5C22544A-7EE6-4342-B048-85BDC9FD1C3A}</a:tableStyleId>
              </a:tblPr>
              <a:tblGrid>
                <a:gridCol w="8956888">
                  <a:extLst>
                    <a:ext uri="{9D8B030D-6E8A-4147-A177-3AD203B41FA5}">
                      <a16:colId xmlns:a16="http://schemas.microsoft.com/office/drawing/2014/main" val="20000"/>
                    </a:ext>
                  </a:extLst>
                </a:gridCol>
              </a:tblGrid>
              <a:tr h="1723808">
                <a:tc>
                  <a:txBody>
                    <a:bodyPr/>
                    <a:lstStyle/>
                    <a:p>
                      <a:pPr algn="l"/>
                      <a:r>
                        <a:rPr lang="en-US" sz="2400" u="sng" dirty="0">
                          <a:solidFill>
                            <a:srgbClr val="106A9A"/>
                          </a:solidFill>
                        </a:rPr>
                        <a:t>TITANIUM SPONSORS</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bl>
          </a:graphicData>
        </a:graphic>
      </p:graphicFrame>
      <p:pic>
        <p:nvPicPr>
          <p:cNvPr id="8" name="Picture 7" descr="Paige Technologies.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278570" y="422618"/>
            <a:ext cx="2251008" cy="1282506"/>
          </a:xfrm>
          <a:prstGeom prst="rect">
            <a:avLst/>
          </a:prstGeom>
        </p:spPr>
      </p:pic>
      <p:graphicFrame>
        <p:nvGraphicFramePr>
          <p:cNvPr id="10" name="Table 9"/>
          <p:cNvGraphicFramePr>
            <a:graphicFrameLocks noGrp="1"/>
          </p:cNvGraphicFramePr>
          <p:nvPr>
            <p:extLst/>
          </p:nvPr>
        </p:nvGraphicFramePr>
        <p:xfrm>
          <a:off x="1601504" y="1911927"/>
          <a:ext cx="8956888" cy="1813414"/>
        </p:xfrm>
        <a:graphic>
          <a:graphicData uri="http://schemas.openxmlformats.org/drawingml/2006/table">
            <a:tbl>
              <a:tblPr firstRow="1" bandRow="1">
                <a:tableStyleId>{5C22544A-7EE6-4342-B048-85BDC9FD1C3A}</a:tableStyleId>
              </a:tblPr>
              <a:tblGrid>
                <a:gridCol w="8956888">
                  <a:extLst>
                    <a:ext uri="{9D8B030D-6E8A-4147-A177-3AD203B41FA5}">
                      <a16:colId xmlns:a16="http://schemas.microsoft.com/office/drawing/2014/main" val="20000"/>
                    </a:ext>
                  </a:extLst>
                </a:gridCol>
              </a:tblGrid>
              <a:tr h="1813414">
                <a:tc>
                  <a:txBody>
                    <a:bodyPr/>
                    <a:lstStyle/>
                    <a:p>
                      <a:r>
                        <a:rPr lang="en-US" sz="2000" u="sng" dirty="0">
                          <a:solidFill>
                            <a:srgbClr val="106A9A"/>
                          </a:solidFill>
                        </a:rPr>
                        <a:t>Platinum</a:t>
                      </a:r>
                      <a:r>
                        <a:rPr lang="en-US" sz="2000" u="sng" baseline="0" dirty="0">
                          <a:solidFill>
                            <a:srgbClr val="106A9A"/>
                          </a:solidFill>
                        </a:rPr>
                        <a:t> Sponsors</a:t>
                      </a:r>
                      <a:endParaRPr lang="en-US" sz="2000" u="sng" dirty="0">
                        <a:solidFill>
                          <a:srgbClr val="106A9A"/>
                        </a:solidFill>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bl>
          </a:graphicData>
        </a:graphic>
      </p:graphicFrame>
      <p:pic>
        <p:nvPicPr>
          <p:cNvPr id="11" name="Picture 10" descr="Adaptive Solutions Group.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562087" y="79281"/>
            <a:ext cx="3932916" cy="773475"/>
          </a:xfrm>
          <a:prstGeom prst="rect">
            <a:avLst/>
          </a:prstGeom>
        </p:spPr>
      </p:pic>
      <p:graphicFrame>
        <p:nvGraphicFramePr>
          <p:cNvPr id="21" name="Table 20"/>
          <p:cNvGraphicFramePr>
            <a:graphicFrameLocks noGrp="1"/>
          </p:cNvGraphicFramePr>
          <p:nvPr>
            <p:extLst/>
          </p:nvPr>
        </p:nvGraphicFramePr>
        <p:xfrm>
          <a:off x="1609746" y="3852862"/>
          <a:ext cx="8956888" cy="2903538"/>
        </p:xfrm>
        <a:graphic>
          <a:graphicData uri="http://schemas.openxmlformats.org/drawingml/2006/table">
            <a:tbl>
              <a:tblPr firstRow="1" bandRow="1">
                <a:tableStyleId>{5C22544A-7EE6-4342-B048-85BDC9FD1C3A}</a:tableStyleId>
              </a:tblPr>
              <a:tblGrid>
                <a:gridCol w="8956888">
                  <a:extLst>
                    <a:ext uri="{9D8B030D-6E8A-4147-A177-3AD203B41FA5}">
                      <a16:colId xmlns:a16="http://schemas.microsoft.com/office/drawing/2014/main" val="20000"/>
                    </a:ext>
                  </a:extLst>
                </a:gridCol>
              </a:tblGrid>
              <a:tr h="2903538">
                <a:tc>
                  <a:txBody>
                    <a:bodyPr/>
                    <a:lstStyle/>
                    <a:p>
                      <a:r>
                        <a:rPr lang="en-US" u="sng" baseline="0" dirty="0">
                          <a:solidFill>
                            <a:srgbClr val="106A9A"/>
                          </a:solidFill>
                        </a:rPr>
                        <a:t>Gold Sponsors</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bl>
          </a:graphicData>
        </a:graphic>
      </p:graphicFrame>
      <p:pic>
        <p:nvPicPr>
          <p:cNvPr id="23" name="Picture 22" descr="Bradford and Galt.png"/>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8374339" y="3944782"/>
            <a:ext cx="794074" cy="544508"/>
          </a:xfrm>
          <a:prstGeom prst="rect">
            <a:avLst/>
          </a:prstGeom>
        </p:spPr>
      </p:pic>
      <p:pic>
        <p:nvPicPr>
          <p:cNvPr id="24" name="Picture 23" descr="Centriq Training.png"/>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3316274" y="6155678"/>
            <a:ext cx="1273457" cy="539097"/>
          </a:xfrm>
          <a:prstGeom prst="rect">
            <a:avLst/>
          </a:prstGeom>
        </p:spPr>
      </p:pic>
      <p:pic>
        <p:nvPicPr>
          <p:cNvPr id="25" name="Picture 24" descr="Cerner.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6066464" y="4092020"/>
            <a:ext cx="1167630" cy="316929"/>
          </a:xfrm>
          <a:prstGeom prst="rect">
            <a:avLst/>
          </a:prstGeom>
        </p:spPr>
      </p:pic>
      <p:pic>
        <p:nvPicPr>
          <p:cNvPr id="28" name="Picture 27" descr="DSI.png"/>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1733032" y="4327012"/>
            <a:ext cx="869920" cy="282784"/>
          </a:xfrm>
          <a:prstGeom prst="rect">
            <a:avLst/>
          </a:prstGeom>
        </p:spPr>
      </p:pic>
      <p:pic>
        <p:nvPicPr>
          <p:cNvPr id="29" name="Picture 28" descr="Garmin.png"/>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9292724" y="3929454"/>
            <a:ext cx="1221914" cy="331662"/>
          </a:xfrm>
          <a:prstGeom prst="rect">
            <a:avLst/>
          </a:prstGeom>
        </p:spPr>
      </p:pic>
      <p:pic>
        <p:nvPicPr>
          <p:cNvPr id="31" name="Picture 30" descr="Keyhole Software.png"/>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4648492" y="3965281"/>
            <a:ext cx="1285045" cy="465065"/>
          </a:xfrm>
          <a:prstGeom prst="rect">
            <a:avLst/>
          </a:prstGeom>
        </p:spPr>
      </p:pic>
      <p:pic>
        <p:nvPicPr>
          <p:cNvPr id="32" name="Picture 31" descr="KU Edwards Campus.png"/>
          <p:cNvPicPr>
            <a:picLocks noChangeAspect="1"/>
          </p:cNvPicPr>
          <p:nvPr/>
        </p:nvPicPr>
        <p:blipFill>
          <a:blip r:embed="rId11">
            <a:extLst>
              <a:ext uri="{28A0092B-C50C-407E-A947-70E740481C1C}">
                <a14:useLocalDpi xmlns:a14="http://schemas.microsoft.com/office/drawing/2010/main"/>
              </a:ext>
            </a:extLst>
          </a:blip>
          <a:stretch>
            <a:fillRect/>
          </a:stretch>
        </p:blipFill>
        <p:spPr>
          <a:xfrm>
            <a:off x="9076423" y="1931731"/>
            <a:ext cx="1468114" cy="1174490"/>
          </a:xfrm>
          <a:prstGeom prst="rect">
            <a:avLst/>
          </a:prstGeom>
        </p:spPr>
      </p:pic>
      <p:pic>
        <p:nvPicPr>
          <p:cNvPr id="33" name="Picture 32" descr="LRS Consulting Services.png"/>
          <p:cNvPicPr>
            <a:picLocks noChangeAspect="1"/>
          </p:cNvPicPr>
          <p:nvPr/>
        </p:nvPicPr>
        <p:blipFill>
          <a:blip r:embed="rId12">
            <a:extLst>
              <a:ext uri="{28A0092B-C50C-407E-A947-70E740481C1C}">
                <a14:useLocalDpi xmlns:a14="http://schemas.microsoft.com/office/drawing/2010/main"/>
              </a:ext>
            </a:extLst>
          </a:blip>
          <a:stretch>
            <a:fillRect/>
          </a:stretch>
        </p:blipFill>
        <p:spPr>
          <a:xfrm>
            <a:off x="2460805" y="4785403"/>
            <a:ext cx="1349747" cy="449915"/>
          </a:xfrm>
          <a:prstGeom prst="rect">
            <a:avLst/>
          </a:prstGeom>
        </p:spPr>
      </p:pic>
      <p:pic>
        <p:nvPicPr>
          <p:cNvPr id="37" name="Picture 36" descr="Oakwood Systems.png"/>
          <p:cNvPicPr>
            <a:picLocks noChangeAspect="1"/>
          </p:cNvPicPr>
          <p:nvPr/>
        </p:nvPicPr>
        <p:blipFill>
          <a:blip r:embed="rId13">
            <a:extLst>
              <a:ext uri="{28A0092B-C50C-407E-A947-70E740481C1C}">
                <a14:useLocalDpi xmlns:a14="http://schemas.microsoft.com/office/drawing/2010/main"/>
              </a:ext>
            </a:extLst>
          </a:blip>
          <a:stretch>
            <a:fillRect/>
          </a:stretch>
        </p:blipFill>
        <p:spPr>
          <a:xfrm>
            <a:off x="3133625" y="3903082"/>
            <a:ext cx="1514867" cy="380881"/>
          </a:xfrm>
          <a:prstGeom prst="rect">
            <a:avLst/>
          </a:prstGeom>
        </p:spPr>
      </p:pic>
      <p:pic>
        <p:nvPicPr>
          <p:cNvPr id="39" name="Picture 38" descr="Stackify.png"/>
          <p:cNvPicPr>
            <a:picLocks noChangeAspect="1"/>
          </p:cNvPicPr>
          <p:nvPr/>
        </p:nvPicPr>
        <p:blipFill>
          <a:blip r:embed="rId14">
            <a:extLst>
              <a:ext uri="{28A0092B-C50C-407E-A947-70E740481C1C}">
                <a14:useLocalDpi xmlns:a14="http://schemas.microsoft.com/office/drawing/2010/main"/>
              </a:ext>
            </a:extLst>
          </a:blip>
          <a:stretch>
            <a:fillRect/>
          </a:stretch>
        </p:blipFill>
        <p:spPr>
          <a:xfrm>
            <a:off x="5049241" y="3085364"/>
            <a:ext cx="1882973" cy="629450"/>
          </a:xfrm>
          <a:prstGeom prst="rect">
            <a:avLst/>
          </a:prstGeom>
        </p:spPr>
      </p:pic>
      <p:pic>
        <p:nvPicPr>
          <p:cNvPr id="42" name="Picture 41" descr="UnitedLex.png"/>
          <p:cNvPicPr>
            <a:picLocks noChangeAspect="1"/>
          </p:cNvPicPr>
          <p:nvPr/>
        </p:nvPicPr>
        <p:blipFill>
          <a:blip r:embed="rId15">
            <a:extLst>
              <a:ext uri="{28A0092B-C50C-407E-A947-70E740481C1C}">
                <a14:useLocalDpi xmlns:a14="http://schemas.microsoft.com/office/drawing/2010/main"/>
              </a:ext>
            </a:extLst>
          </a:blip>
          <a:stretch>
            <a:fillRect/>
          </a:stretch>
        </p:blipFill>
        <p:spPr>
          <a:xfrm>
            <a:off x="9069069" y="5089641"/>
            <a:ext cx="1314797" cy="323064"/>
          </a:xfrm>
          <a:prstGeom prst="rect">
            <a:avLst/>
          </a:prstGeom>
        </p:spPr>
      </p:pic>
      <p:pic>
        <p:nvPicPr>
          <p:cNvPr id="14" name="Picture 13" descr="DST.png"/>
          <p:cNvPicPr>
            <a:picLocks noChangeAspect="1"/>
          </p:cNvPicPr>
          <p:nvPr/>
        </p:nvPicPr>
        <p:blipFill>
          <a:blip r:embed="rId16">
            <a:extLst>
              <a:ext uri="{28A0092B-C50C-407E-A947-70E740481C1C}">
                <a14:useLocalDpi xmlns:a14="http://schemas.microsoft.com/office/drawing/2010/main"/>
              </a:ext>
            </a:extLst>
          </a:blip>
          <a:stretch>
            <a:fillRect/>
          </a:stretch>
        </p:blipFill>
        <p:spPr>
          <a:xfrm>
            <a:off x="7163748" y="4550551"/>
            <a:ext cx="704469" cy="634023"/>
          </a:xfrm>
          <a:prstGeom prst="rect">
            <a:avLst/>
          </a:prstGeom>
        </p:spPr>
      </p:pic>
      <p:pic>
        <p:nvPicPr>
          <p:cNvPr id="12" name="Picture 11" descr="Balance Innovations.png"/>
          <p:cNvPicPr>
            <a:picLocks noChangeAspect="1"/>
          </p:cNvPicPr>
          <p:nvPr/>
        </p:nvPicPr>
        <p:blipFill>
          <a:blip r:embed="rId17" cstate="hqprint">
            <a:extLst>
              <a:ext uri="{28A0092B-C50C-407E-A947-70E740481C1C}">
                <a14:useLocalDpi xmlns:a14="http://schemas.microsoft.com/office/drawing/2010/main"/>
              </a:ext>
            </a:extLst>
          </a:blip>
          <a:stretch>
            <a:fillRect/>
          </a:stretch>
        </p:blipFill>
        <p:spPr>
          <a:xfrm>
            <a:off x="1682999" y="4881452"/>
            <a:ext cx="662388" cy="523797"/>
          </a:xfrm>
          <a:prstGeom prst="rect">
            <a:avLst/>
          </a:prstGeom>
        </p:spPr>
      </p:pic>
      <p:pic>
        <p:nvPicPr>
          <p:cNvPr id="16" name="Picture 15" descr="Jack Henry And Associates.png"/>
          <p:cNvPicPr>
            <a:picLocks noChangeAspect="1"/>
          </p:cNvPicPr>
          <p:nvPr/>
        </p:nvPicPr>
        <p:blipFill>
          <a:blip r:embed="rId18">
            <a:extLst>
              <a:ext uri="{28A0092B-C50C-407E-A947-70E740481C1C}">
                <a14:useLocalDpi xmlns:a14="http://schemas.microsoft.com/office/drawing/2010/main"/>
              </a:ext>
            </a:extLst>
          </a:blip>
          <a:stretch>
            <a:fillRect/>
          </a:stretch>
        </p:blipFill>
        <p:spPr>
          <a:xfrm>
            <a:off x="6944883" y="1972757"/>
            <a:ext cx="2278005" cy="540213"/>
          </a:xfrm>
          <a:prstGeom prst="rect">
            <a:avLst/>
          </a:prstGeom>
        </p:spPr>
      </p:pic>
      <p:pic>
        <p:nvPicPr>
          <p:cNvPr id="6" name="Picture 5"/>
          <p:cNvPicPr>
            <a:picLocks noChangeAspect="1"/>
          </p:cNvPicPr>
          <p:nvPr/>
        </p:nvPicPr>
        <p:blipFill>
          <a:blip r:embed="rId19" cstate="hqprint">
            <a:extLst>
              <a:ext uri="{28A0092B-C50C-407E-A947-70E740481C1C}">
                <a14:useLocalDpi xmlns:a14="http://schemas.microsoft.com/office/drawing/2010/main"/>
              </a:ext>
            </a:extLst>
          </a:blip>
          <a:stretch>
            <a:fillRect/>
          </a:stretch>
        </p:blipFill>
        <p:spPr>
          <a:xfrm>
            <a:off x="4437219" y="1957097"/>
            <a:ext cx="2218400" cy="534100"/>
          </a:xfrm>
          <a:prstGeom prst="rect">
            <a:avLst/>
          </a:prstGeom>
        </p:spPr>
      </p:pic>
      <p:pic>
        <p:nvPicPr>
          <p:cNvPr id="17" name="Picture 16" descr="2011_Commerce_4C.PNG"/>
          <p:cNvPicPr>
            <a:picLocks noChangeAspect="1"/>
          </p:cNvPicPr>
          <p:nvPr/>
        </p:nvPicPr>
        <p:blipFill>
          <a:blip r:embed="rId20" cstate="hqprint">
            <a:extLst>
              <a:ext uri="{28A0092B-C50C-407E-A947-70E740481C1C}">
                <a14:useLocalDpi xmlns:a14="http://schemas.microsoft.com/office/drawing/2010/main"/>
              </a:ext>
            </a:extLst>
          </a:blip>
          <a:stretch>
            <a:fillRect/>
          </a:stretch>
        </p:blipFill>
        <p:spPr>
          <a:xfrm>
            <a:off x="3918351" y="4623833"/>
            <a:ext cx="1726884" cy="272809"/>
          </a:xfrm>
          <a:prstGeom prst="rect">
            <a:avLst/>
          </a:prstGeom>
        </p:spPr>
      </p:pic>
      <p:pic>
        <p:nvPicPr>
          <p:cNvPr id="3" name="Picture 2"/>
          <p:cNvPicPr>
            <a:picLocks noChangeAspect="1"/>
          </p:cNvPicPr>
          <p:nvPr/>
        </p:nvPicPr>
        <p:blipFill>
          <a:blip r:embed="rId21" cstate="hqprint">
            <a:extLst>
              <a:ext uri="{28A0092B-C50C-407E-A947-70E740481C1C}">
                <a14:useLocalDpi xmlns:a14="http://schemas.microsoft.com/office/drawing/2010/main"/>
              </a:ext>
            </a:extLst>
          </a:blip>
          <a:stretch>
            <a:fillRect/>
          </a:stretch>
        </p:blipFill>
        <p:spPr>
          <a:xfrm>
            <a:off x="6932214" y="932265"/>
            <a:ext cx="3303214" cy="803957"/>
          </a:xfrm>
          <a:prstGeom prst="rect">
            <a:avLst/>
          </a:prstGeom>
        </p:spPr>
      </p:pic>
      <p:pic>
        <p:nvPicPr>
          <p:cNvPr id="40" name="Picture 39"/>
          <p:cNvPicPr>
            <a:picLocks noChangeAspect="1"/>
          </p:cNvPicPr>
          <p:nvPr/>
        </p:nvPicPr>
        <p:blipFill>
          <a:blip r:embed="rId22">
            <a:extLst>
              <a:ext uri="{28A0092B-C50C-407E-A947-70E740481C1C}">
                <a14:useLocalDpi xmlns:a14="http://schemas.microsoft.com/office/drawing/2010/main"/>
              </a:ext>
            </a:extLst>
          </a:blip>
          <a:stretch>
            <a:fillRect/>
          </a:stretch>
        </p:blipFill>
        <p:spPr>
          <a:xfrm>
            <a:off x="1649576" y="2442821"/>
            <a:ext cx="2399407" cy="554030"/>
          </a:xfrm>
          <a:prstGeom prst="rect">
            <a:avLst/>
          </a:prstGeom>
        </p:spPr>
      </p:pic>
      <p:pic>
        <p:nvPicPr>
          <p:cNvPr id="41" name="Picture 40"/>
          <p:cNvPicPr>
            <a:picLocks noChangeAspect="1"/>
          </p:cNvPicPr>
          <p:nvPr/>
        </p:nvPicPr>
        <p:blipFill>
          <a:blip r:embed="rId23">
            <a:extLst>
              <a:ext uri="{28A0092B-C50C-407E-A947-70E740481C1C}">
                <a14:useLocalDpi xmlns:a14="http://schemas.microsoft.com/office/drawing/2010/main"/>
              </a:ext>
            </a:extLst>
          </a:blip>
          <a:stretch>
            <a:fillRect/>
          </a:stretch>
        </p:blipFill>
        <p:spPr>
          <a:xfrm>
            <a:off x="7114714" y="3129376"/>
            <a:ext cx="3019886" cy="668834"/>
          </a:xfrm>
          <a:prstGeom prst="rect">
            <a:avLst/>
          </a:prstGeom>
        </p:spPr>
      </p:pic>
      <p:pic>
        <p:nvPicPr>
          <p:cNvPr id="2" name="Picture 1"/>
          <p:cNvPicPr>
            <a:picLocks noChangeAspect="1"/>
          </p:cNvPicPr>
          <p:nvPr/>
        </p:nvPicPr>
        <p:blipFill>
          <a:blip r:embed="rId24">
            <a:extLst>
              <a:ext uri="{28A0092B-C50C-407E-A947-70E740481C1C}">
                <a14:useLocalDpi xmlns:a14="http://schemas.microsoft.com/office/drawing/2010/main"/>
              </a:ext>
            </a:extLst>
          </a:blip>
          <a:stretch>
            <a:fillRect/>
          </a:stretch>
        </p:blipFill>
        <p:spPr>
          <a:xfrm>
            <a:off x="1814943" y="3060011"/>
            <a:ext cx="1995608" cy="647223"/>
          </a:xfrm>
          <a:prstGeom prst="rect">
            <a:avLst/>
          </a:prstGeom>
        </p:spPr>
      </p:pic>
      <p:sp>
        <p:nvSpPr>
          <p:cNvPr id="4" name="TextBox 3"/>
          <p:cNvSpPr txBox="1"/>
          <p:nvPr/>
        </p:nvSpPr>
        <p:spPr>
          <a:xfrm>
            <a:off x="-1397000" y="4318000"/>
            <a:ext cx="184731" cy="369332"/>
          </a:xfrm>
          <a:prstGeom prst="rect">
            <a:avLst/>
          </a:prstGeom>
          <a:noFill/>
        </p:spPr>
        <p:txBody>
          <a:bodyPr wrap="none" rtlCol="0">
            <a:spAutoFit/>
          </a:bodyPr>
          <a:lstStyle/>
          <a:p>
            <a:endParaRPr lang="en-US" dirty="0"/>
          </a:p>
        </p:txBody>
      </p:sp>
      <p:pic>
        <p:nvPicPr>
          <p:cNvPr id="7" name="Picture 6"/>
          <p:cNvPicPr>
            <a:picLocks noChangeAspect="1"/>
          </p:cNvPicPr>
          <p:nvPr/>
        </p:nvPicPr>
        <p:blipFill>
          <a:blip r:embed="rId25">
            <a:extLst>
              <a:ext uri="{28A0092B-C50C-407E-A947-70E740481C1C}">
                <a14:useLocalDpi xmlns:a14="http://schemas.microsoft.com/office/drawing/2010/main"/>
              </a:ext>
            </a:extLst>
          </a:blip>
          <a:stretch>
            <a:fillRect/>
          </a:stretch>
        </p:blipFill>
        <p:spPr>
          <a:xfrm>
            <a:off x="5902314" y="2556971"/>
            <a:ext cx="2660893" cy="517151"/>
          </a:xfrm>
          <a:prstGeom prst="rect">
            <a:avLst/>
          </a:prstGeom>
        </p:spPr>
      </p:pic>
      <p:pic>
        <p:nvPicPr>
          <p:cNvPr id="19" name="Picture 18"/>
          <p:cNvPicPr>
            <a:picLocks noChangeAspect="1"/>
          </p:cNvPicPr>
          <p:nvPr/>
        </p:nvPicPr>
        <p:blipFill>
          <a:blip r:embed="rId26">
            <a:extLst>
              <a:ext uri="{28A0092B-C50C-407E-A947-70E740481C1C}">
                <a14:useLocalDpi xmlns:a14="http://schemas.microsoft.com/office/drawing/2010/main"/>
              </a:ext>
            </a:extLst>
          </a:blip>
          <a:stretch>
            <a:fillRect/>
          </a:stretch>
        </p:blipFill>
        <p:spPr>
          <a:xfrm>
            <a:off x="4130960" y="2598241"/>
            <a:ext cx="1460961" cy="807535"/>
          </a:xfrm>
          <a:prstGeom prst="rect">
            <a:avLst/>
          </a:prstGeom>
        </p:spPr>
      </p:pic>
      <p:pic>
        <p:nvPicPr>
          <p:cNvPr id="22" name="Picture 21"/>
          <p:cNvPicPr>
            <a:picLocks noChangeAspect="1"/>
          </p:cNvPicPr>
          <p:nvPr/>
        </p:nvPicPr>
        <p:blipFill>
          <a:blip r:embed="rId27" cstate="hqprint">
            <a:extLst>
              <a:ext uri="{28A0092B-C50C-407E-A947-70E740481C1C}">
                <a14:useLocalDpi xmlns:a14="http://schemas.microsoft.com/office/drawing/2010/main"/>
              </a:ext>
            </a:extLst>
          </a:blip>
          <a:stretch>
            <a:fillRect/>
          </a:stretch>
        </p:blipFill>
        <p:spPr>
          <a:xfrm>
            <a:off x="8041248" y="4614023"/>
            <a:ext cx="1182931" cy="434156"/>
          </a:xfrm>
          <a:prstGeom prst="rect">
            <a:avLst/>
          </a:prstGeom>
        </p:spPr>
      </p:pic>
      <p:pic>
        <p:nvPicPr>
          <p:cNvPr id="26" name="Picture 25"/>
          <p:cNvPicPr>
            <a:picLocks noChangeAspect="1"/>
          </p:cNvPicPr>
          <p:nvPr/>
        </p:nvPicPr>
        <p:blipFill>
          <a:blip r:embed="rId28" cstate="hqprint">
            <a:extLst>
              <a:ext uri="{28A0092B-C50C-407E-A947-70E740481C1C}">
                <a14:useLocalDpi xmlns:a14="http://schemas.microsoft.com/office/drawing/2010/main"/>
              </a:ext>
            </a:extLst>
          </a:blip>
          <a:stretch>
            <a:fillRect/>
          </a:stretch>
        </p:blipFill>
        <p:spPr>
          <a:xfrm>
            <a:off x="9411385" y="4502937"/>
            <a:ext cx="972480" cy="455120"/>
          </a:xfrm>
          <a:prstGeom prst="rect">
            <a:avLst/>
          </a:prstGeom>
        </p:spPr>
      </p:pic>
      <p:pic>
        <p:nvPicPr>
          <p:cNvPr id="27" name="Picture 26"/>
          <p:cNvPicPr>
            <a:picLocks noChangeAspect="1"/>
          </p:cNvPicPr>
          <p:nvPr/>
        </p:nvPicPr>
        <p:blipFill>
          <a:blip r:embed="rId29" cstate="hqprint">
            <a:extLst>
              <a:ext uri="{28A0092B-C50C-407E-A947-70E740481C1C}">
                <a14:useLocalDpi xmlns:a14="http://schemas.microsoft.com/office/drawing/2010/main"/>
              </a:ext>
            </a:extLst>
          </a:blip>
          <a:stretch>
            <a:fillRect/>
          </a:stretch>
        </p:blipFill>
        <p:spPr>
          <a:xfrm>
            <a:off x="5810065" y="4464203"/>
            <a:ext cx="1208945" cy="392355"/>
          </a:xfrm>
          <a:prstGeom prst="rect">
            <a:avLst/>
          </a:prstGeom>
        </p:spPr>
      </p:pic>
      <p:pic>
        <p:nvPicPr>
          <p:cNvPr id="30" name="Picture 29"/>
          <p:cNvPicPr>
            <a:picLocks noChangeAspect="1"/>
          </p:cNvPicPr>
          <p:nvPr/>
        </p:nvPicPr>
        <p:blipFill>
          <a:blip r:embed="rId30" cstate="hqprint">
            <a:extLst>
              <a:ext uri="{28A0092B-C50C-407E-A947-70E740481C1C}">
                <a14:useLocalDpi xmlns:a14="http://schemas.microsoft.com/office/drawing/2010/main"/>
              </a:ext>
            </a:extLst>
          </a:blip>
          <a:stretch>
            <a:fillRect/>
          </a:stretch>
        </p:blipFill>
        <p:spPr>
          <a:xfrm>
            <a:off x="5590324" y="5490809"/>
            <a:ext cx="1383216" cy="241131"/>
          </a:xfrm>
          <a:prstGeom prst="rect">
            <a:avLst/>
          </a:prstGeom>
        </p:spPr>
      </p:pic>
      <p:pic>
        <p:nvPicPr>
          <p:cNvPr id="34" name="Picture 33"/>
          <p:cNvPicPr>
            <a:picLocks noChangeAspect="1"/>
          </p:cNvPicPr>
          <p:nvPr/>
        </p:nvPicPr>
        <p:blipFill>
          <a:blip r:embed="rId31">
            <a:extLst>
              <a:ext uri="{28A0092B-C50C-407E-A947-70E740481C1C}">
                <a14:useLocalDpi xmlns:a14="http://schemas.microsoft.com/office/drawing/2010/main"/>
              </a:ext>
            </a:extLst>
          </a:blip>
          <a:stretch>
            <a:fillRect/>
          </a:stretch>
        </p:blipFill>
        <p:spPr>
          <a:xfrm>
            <a:off x="2806874" y="4282429"/>
            <a:ext cx="1420897" cy="308891"/>
          </a:xfrm>
          <a:prstGeom prst="rect">
            <a:avLst/>
          </a:prstGeom>
        </p:spPr>
      </p:pic>
      <p:pic>
        <p:nvPicPr>
          <p:cNvPr id="35" name="Picture 34"/>
          <p:cNvPicPr>
            <a:picLocks noChangeAspect="1"/>
          </p:cNvPicPr>
          <p:nvPr/>
        </p:nvPicPr>
        <p:blipFill>
          <a:blip r:embed="rId32" cstate="hqprint">
            <a:extLst>
              <a:ext uri="{28A0092B-C50C-407E-A947-70E740481C1C}">
                <a14:useLocalDpi xmlns:a14="http://schemas.microsoft.com/office/drawing/2010/main"/>
              </a:ext>
            </a:extLst>
          </a:blip>
          <a:stretch>
            <a:fillRect/>
          </a:stretch>
        </p:blipFill>
        <p:spPr>
          <a:xfrm>
            <a:off x="7276127" y="3925589"/>
            <a:ext cx="1038135" cy="497440"/>
          </a:xfrm>
          <a:prstGeom prst="rect">
            <a:avLst/>
          </a:prstGeom>
        </p:spPr>
      </p:pic>
      <p:pic>
        <p:nvPicPr>
          <p:cNvPr id="36" name="Picture 35"/>
          <p:cNvPicPr>
            <a:picLocks noChangeAspect="1"/>
          </p:cNvPicPr>
          <p:nvPr/>
        </p:nvPicPr>
        <p:blipFill>
          <a:blip r:embed="rId33" cstate="hqprint">
            <a:extLst>
              <a:ext uri="{28A0092B-C50C-407E-A947-70E740481C1C}">
                <a14:useLocalDpi xmlns:a14="http://schemas.microsoft.com/office/drawing/2010/main"/>
              </a:ext>
            </a:extLst>
          </a:blip>
          <a:stretch>
            <a:fillRect/>
          </a:stretch>
        </p:blipFill>
        <p:spPr>
          <a:xfrm>
            <a:off x="1797883" y="5832152"/>
            <a:ext cx="1317088" cy="243846"/>
          </a:xfrm>
          <a:prstGeom prst="rect">
            <a:avLst/>
          </a:prstGeom>
        </p:spPr>
      </p:pic>
      <p:pic>
        <p:nvPicPr>
          <p:cNvPr id="38" name="Picture 37"/>
          <p:cNvPicPr>
            <a:picLocks noChangeAspect="1"/>
          </p:cNvPicPr>
          <p:nvPr/>
        </p:nvPicPr>
        <p:blipFill>
          <a:blip r:embed="rId34" cstate="hqprint">
            <a:extLst>
              <a:ext uri="{28A0092B-C50C-407E-A947-70E740481C1C}">
                <a14:useLocalDpi xmlns:a14="http://schemas.microsoft.com/office/drawing/2010/main"/>
              </a:ext>
            </a:extLst>
          </a:blip>
          <a:stretch>
            <a:fillRect/>
          </a:stretch>
        </p:blipFill>
        <p:spPr>
          <a:xfrm>
            <a:off x="5750025" y="4961127"/>
            <a:ext cx="1278577" cy="386287"/>
          </a:xfrm>
          <a:prstGeom prst="rect">
            <a:avLst/>
          </a:prstGeom>
        </p:spPr>
      </p:pic>
      <p:pic>
        <p:nvPicPr>
          <p:cNvPr id="43" name="Picture 42"/>
          <p:cNvPicPr>
            <a:picLocks noChangeAspect="1"/>
          </p:cNvPicPr>
          <p:nvPr/>
        </p:nvPicPr>
        <p:blipFill>
          <a:blip r:embed="rId35" cstate="hqprint">
            <a:extLst>
              <a:ext uri="{28A0092B-C50C-407E-A947-70E740481C1C}">
                <a14:useLocalDpi xmlns:a14="http://schemas.microsoft.com/office/drawing/2010/main"/>
              </a:ext>
            </a:extLst>
          </a:blip>
          <a:stretch>
            <a:fillRect/>
          </a:stretch>
        </p:blipFill>
        <p:spPr>
          <a:xfrm>
            <a:off x="3860968" y="5496449"/>
            <a:ext cx="861350" cy="626437"/>
          </a:xfrm>
          <a:prstGeom prst="rect">
            <a:avLst/>
          </a:prstGeom>
        </p:spPr>
      </p:pic>
      <p:pic>
        <p:nvPicPr>
          <p:cNvPr id="45" name="Picture 44"/>
          <p:cNvPicPr>
            <a:picLocks noChangeAspect="1"/>
          </p:cNvPicPr>
          <p:nvPr/>
        </p:nvPicPr>
        <p:blipFill>
          <a:blip r:embed="rId36">
            <a:extLst>
              <a:ext uri="{28A0092B-C50C-407E-A947-70E740481C1C}">
                <a14:useLocalDpi xmlns:a14="http://schemas.microsoft.com/office/drawing/2010/main"/>
              </a:ext>
            </a:extLst>
          </a:blip>
          <a:stretch>
            <a:fillRect/>
          </a:stretch>
        </p:blipFill>
        <p:spPr>
          <a:xfrm>
            <a:off x="9337734" y="5546820"/>
            <a:ext cx="1176904" cy="476915"/>
          </a:xfrm>
          <a:prstGeom prst="rect">
            <a:avLst/>
          </a:prstGeom>
        </p:spPr>
      </p:pic>
      <p:pic>
        <p:nvPicPr>
          <p:cNvPr id="46" name="Picture 45"/>
          <p:cNvPicPr>
            <a:picLocks noChangeAspect="1"/>
          </p:cNvPicPr>
          <p:nvPr/>
        </p:nvPicPr>
        <p:blipFill>
          <a:blip r:embed="rId37" cstate="hqprint">
            <a:extLst>
              <a:ext uri="{28A0092B-C50C-407E-A947-70E740481C1C}">
                <a14:useLocalDpi xmlns:a14="http://schemas.microsoft.com/office/drawing/2010/main"/>
              </a:ext>
            </a:extLst>
          </a:blip>
          <a:stretch>
            <a:fillRect/>
          </a:stretch>
        </p:blipFill>
        <p:spPr>
          <a:xfrm>
            <a:off x="4213968" y="4992965"/>
            <a:ext cx="1274844" cy="333460"/>
          </a:xfrm>
          <a:prstGeom prst="rect">
            <a:avLst/>
          </a:prstGeom>
        </p:spPr>
      </p:pic>
      <p:pic>
        <p:nvPicPr>
          <p:cNvPr id="47" name="Picture 46"/>
          <p:cNvPicPr>
            <a:picLocks noChangeAspect="1"/>
          </p:cNvPicPr>
          <p:nvPr/>
        </p:nvPicPr>
        <p:blipFill>
          <a:blip r:embed="rId38">
            <a:extLst>
              <a:ext uri="{28A0092B-C50C-407E-A947-70E740481C1C}">
                <a14:useLocalDpi xmlns:a14="http://schemas.microsoft.com/office/drawing/2010/main"/>
              </a:ext>
            </a:extLst>
          </a:blip>
          <a:stretch>
            <a:fillRect/>
          </a:stretch>
        </p:blipFill>
        <p:spPr>
          <a:xfrm>
            <a:off x="7084929" y="5492803"/>
            <a:ext cx="1130970" cy="461272"/>
          </a:xfrm>
          <a:prstGeom prst="rect">
            <a:avLst/>
          </a:prstGeom>
        </p:spPr>
      </p:pic>
      <p:pic>
        <p:nvPicPr>
          <p:cNvPr id="9" name="Picture 8"/>
          <p:cNvPicPr>
            <a:picLocks noChangeAspect="1"/>
          </p:cNvPicPr>
          <p:nvPr/>
        </p:nvPicPr>
        <p:blipFill>
          <a:blip r:embed="rId39" cstate="hqprint">
            <a:extLst>
              <a:ext uri="{28A0092B-C50C-407E-A947-70E740481C1C}">
                <a14:useLocalDpi xmlns:a14="http://schemas.microsoft.com/office/drawing/2010/main"/>
              </a:ext>
            </a:extLst>
          </a:blip>
          <a:stretch>
            <a:fillRect/>
          </a:stretch>
        </p:blipFill>
        <p:spPr>
          <a:xfrm>
            <a:off x="4799560" y="5513369"/>
            <a:ext cx="624987" cy="624987"/>
          </a:xfrm>
          <a:prstGeom prst="rect">
            <a:avLst/>
          </a:prstGeom>
        </p:spPr>
      </p:pic>
      <p:pic>
        <p:nvPicPr>
          <p:cNvPr id="44" name="Picture 43" descr="CMH KC blue white"/>
          <p:cNvPicPr>
            <a:picLocks noChangeAspect="1"/>
          </p:cNvPicPr>
          <p:nvPr/>
        </p:nvPicPr>
        <p:blipFill>
          <a:blip r:embed="rId40" cstate="print"/>
          <a:srcRect/>
          <a:stretch>
            <a:fillRect/>
          </a:stretch>
        </p:blipFill>
        <p:spPr bwMode="auto">
          <a:xfrm>
            <a:off x="1682999" y="6289705"/>
            <a:ext cx="1556818" cy="324337"/>
          </a:xfrm>
          <a:prstGeom prst="rect">
            <a:avLst/>
          </a:prstGeom>
          <a:noFill/>
          <a:ln w="9525">
            <a:noFill/>
            <a:miter lim="800000"/>
            <a:headEnd/>
            <a:tailEnd/>
          </a:ln>
        </p:spPr>
      </p:pic>
      <p:pic>
        <p:nvPicPr>
          <p:cNvPr id="13" name="Picture 12"/>
          <p:cNvPicPr>
            <a:picLocks noChangeAspect="1"/>
          </p:cNvPicPr>
          <p:nvPr/>
        </p:nvPicPr>
        <p:blipFill>
          <a:blip r:embed="rId41" cstate="hqprint">
            <a:extLst>
              <a:ext uri="{28A0092B-C50C-407E-A947-70E740481C1C}">
                <a14:useLocalDpi xmlns:a14="http://schemas.microsoft.com/office/drawing/2010/main"/>
              </a:ext>
            </a:extLst>
          </a:blip>
          <a:stretch>
            <a:fillRect/>
          </a:stretch>
        </p:blipFill>
        <p:spPr>
          <a:xfrm>
            <a:off x="2542041" y="5339221"/>
            <a:ext cx="1377054" cy="405394"/>
          </a:xfrm>
          <a:prstGeom prst="rect">
            <a:avLst/>
          </a:prstGeom>
        </p:spPr>
      </p:pic>
      <p:pic>
        <p:nvPicPr>
          <p:cNvPr id="18" name="Picture 17"/>
          <p:cNvPicPr>
            <a:picLocks noChangeAspect="1"/>
          </p:cNvPicPr>
          <p:nvPr/>
        </p:nvPicPr>
        <p:blipFill>
          <a:blip r:embed="rId42" cstate="hqprint">
            <a:extLst>
              <a:ext uri="{28A0092B-C50C-407E-A947-70E740481C1C}">
                <a14:useLocalDpi xmlns:a14="http://schemas.microsoft.com/office/drawing/2010/main"/>
              </a:ext>
            </a:extLst>
          </a:blip>
          <a:stretch>
            <a:fillRect/>
          </a:stretch>
        </p:blipFill>
        <p:spPr>
          <a:xfrm>
            <a:off x="4115645" y="5773295"/>
            <a:ext cx="1863541" cy="1440009"/>
          </a:xfrm>
          <a:prstGeom prst="rect">
            <a:avLst/>
          </a:prstGeom>
        </p:spPr>
      </p:pic>
      <p:pic>
        <p:nvPicPr>
          <p:cNvPr id="20" name="Picture 19"/>
          <p:cNvPicPr>
            <a:picLocks noChangeAspect="1"/>
          </p:cNvPicPr>
          <p:nvPr/>
        </p:nvPicPr>
        <p:blipFill>
          <a:blip r:embed="rId43" cstate="hqprint">
            <a:extLst>
              <a:ext uri="{28A0092B-C50C-407E-A947-70E740481C1C}">
                <a14:useLocalDpi xmlns:a14="http://schemas.microsoft.com/office/drawing/2010/main"/>
              </a:ext>
            </a:extLst>
          </a:blip>
          <a:stretch>
            <a:fillRect/>
          </a:stretch>
        </p:blipFill>
        <p:spPr>
          <a:xfrm>
            <a:off x="9624712" y="5998076"/>
            <a:ext cx="941923" cy="839643"/>
          </a:xfrm>
          <a:prstGeom prst="rect">
            <a:avLst/>
          </a:prstGeom>
        </p:spPr>
      </p:pic>
      <p:pic>
        <p:nvPicPr>
          <p:cNvPr id="48" name="Picture 47"/>
          <p:cNvPicPr>
            <a:picLocks noChangeAspect="1"/>
          </p:cNvPicPr>
          <p:nvPr/>
        </p:nvPicPr>
        <p:blipFill>
          <a:blip r:embed="rId44" cstate="hqprint">
            <a:extLst>
              <a:ext uri="{28A0092B-C50C-407E-A947-70E740481C1C}">
                <a14:useLocalDpi xmlns:a14="http://schemas.microsoft.com/office/drawing/2010/main"/>
              </a:ext>
            </a:extLst>
          </a:blip>
          <a:stretch>
            <a:fillRect/>
          </a:stretch>
        </p:blipFill>
        <p:spPr>
          <a:xfrm>
            <a:off x="5631959" y="5809340"/>
            <a:ext cx="553396" cy="558931"/>
          </a:xfrm>
          <a:prstGeom prst="rect">
            <a:avLst/>
          </a:prstGeom>
        </p:spPr>
      </p:pic>
      <p:pic>
        <p:nvPicPr>
          <p:cNvPr id="49" name="Picture 48"/>
          <p:cNvPicPr>
            <a:picLocks noChangeAspect="1"/>
          </p:cNvPicPr>
          <p:nvPr/>
        </p:nvPicPr>
        <p:blipFill>
          <a:blip r:embed="rId45" cstate="hqprint">
            <a:extLst>
              <a:ext uri="{28A0092B-C50C-407E-A947-70E740481C1C}">
                <a14:useLocalDpi xmlns:a14="http://schemas.microsoft.com/office/drawing/2010/main"/>
              </a:ext>
            </a:extLst>
          </a:blip>
          <a:stretch>
            <a:fillRect/>
          </a:stretch>
        </p:blipFill>
        <p:spPr>
          <a:xfrm>
            <a:off x="7636540" y="6270582"/>
            <a:ext cx="1738527" cy="309287"/>
          </a:xfrm>
          <a:prstGeom prst="rect">
            <a:avLst/>
          </a:prstGeom>
        </p:spPr>
      </p:pic>
      <p:pic>
        <p:nvPicPr>
          <p:cNvPr id="50" name="Picture 49"/>
          <p:cNvPicPr>
            <a:picLocks noChangeAspect="1"/>
          </p:cNvPicPr>
          <p:nvPr/>
        </p:nvPicPr>
        <p:blipFill>
          <a:blip r:embed="rId46" cstate="hqprint">
            <a:extLst>
              <a:ext uri="{28A0092B-C50C-407E-A947-70E740481C1C}">
                <a14:useLocalDpi xmlns:a14="http://schemas.microsoft.com/office/drawing/2010/main"/>
              </a:ext>
            </a:extLst>
          </a:blip>
          <a:stretch>
            <a:fillRect/>
          </a:stretch>
        </p:blipFill>
        <p:spPr>
          <a:xfrm>
            <a:off x="6276109" y="6061586"/>
            <a:ext cx="1110786" cy="608101"/>
          </a:xfrm>
          <a:prstGeom prst="rect">
            <a:avLst/>
          </a:prstGeom>
        </p:spPr>
      </p:pic>
      <p:pic>
        <p:nvPicPr>
          <p:cNvPr id="51" name="Picture 50"/>
          <p:cNvPicPr>
            <a:picLocks noChangeAspect="1"/>
          </p:cNvPicPr>
          <p:nvPr/>
        </p:nvPicPr>
        <p:blipFill>
          <a:blip r:embed="rId47" cstate="hqprint">
            <a:extLst>
              <a:ext uri="{28A0092B-C50C-407E-A947-70E740481C1C}">
                <a14:useLocalDpi xmlns:a14="http://schemas.microsoft.com/office/drawing/2010/main"/>
              </a:ext>
            </a:extLst>
          </a:blip>
          <a:stretch>
            <a:fillRect/>
          </a:stretch>
        </p:blipFill>
        <p:spPr>
          <a:xfrm>
            <a:off x="1675864" y="633604"/>
            <a:ext cx="2500066" cy="1069364"/>
          </a:xfrm>
          <a:prstGeom prst="rect">
            <a:avLst/>
          </a:prstGeom>
        </p:spPr>
      </p:pic>
      <p:pic>
        <p:nvPicPr>
          <p:cNvPr id="15" name="Picture 14"/>
          <p:cNvPicPr>
            <a:picLocks noChangeAspect="1"/>
          </p:cNvPicPr>
          <p:nvPr/>
        </p:nvPicPr>
        <p:blipFill>
          <a:blip r:embed="rId48" cstate="hqprint">
            <a:extLst>
              <a:ext uri="{28A0092B-C50C-407E-A947-70E740481C1C}">
                <a14:useLocalDpi xmlns:a14="http://schemas.microsoft.com/office/drawing/2010/main"/>
              </a:ext>
            </a:extLst>
          </a:blip>
          <a:stretch>
            <a:fillRect/>
          </a:stretch>
        </p:blipFill>
        <p:spPr>
          <a:xfrm>
            <a:off x="8139639" y="5270494"/>
            <a:ext cx="1081778" cy="727582"/>
          </a:xfrm>
          <a:prstGeom prst="rect">
            <a:avLst/>
          </a:prstGeom>
        </p:spPr>
      </p:pic>
      <p:sp>
        <p:nvSpPr>
          <p:cNvPr id="52" name="TextBox 51"/>
          <p:cNvSpPr txBox="1"/>
          <p:nvPr/>
        </p:nvSpPr>
        <p:spPr>
          <a:xfrm>
            <a:off x="13563600" y="3924300"/>
            <a:ext cx="184731" cy="369332"/>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42893371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5400" dirty="0">
                <a:latin typeface="Raleway Medium"/>
                <a:ea typeface="Fira Sans" panose="00000500000000000000" pitchFamily="50" charset="0"/>
              </a:rPr>
              <a:t>One Concept, One Commit</a:t>
            </a:r>
            <a:endParaRPr lang="en-US" sz="5400" dirty="0">
              <a:latin typeface="Raleway Medium"/>
            </a:endParaRPr>
          </a:p>
        </p:txBody>
      </p:sp>
    </p:spTree>
    <p:extLst>
      <p:ext uri="{BB962C8B-B14F-4D97-AF65-F5344CB8AC3E}">
        <p14:creationId xmlns:p14="http://schemas.microsoft.com/office/powerpoint/2010/main" val="2044182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6057900" y="79194"/>
            <a:ext cx="5765987" cy="61247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a:ln>
                  <a:noFill/>
                </a:ln>
                <a:solidFill>
                  <a:srgbClr val="000000"/>
                </a:solidFill>
                <a:effectLst/>
                <a:latin typeface="Gill Sans MT" panose="020B0502020104020203" pitchFamily="34" charset="0"/>
              </a:rPr>
              <a:t>“I don't know how many people look at Al's progression of patches, but they are stand-alone patches on their own, while at the same time _also_ being part of a larger migration to the inscrutable goals of Al - ie namespaces etc.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800" dirty="0">
              <a:solidFill>
                <a:srgbClr val="000000"/>
              </a:solidFill>
              <a:latin typeface="Gill Sans MT" panose="020B05020201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a:ln>
                  <a:noFill/>
                </a:ln>
                <a:solidFill>
                  <a:srgbClr val="000000"/>
                </a:solidFill>
                <a:effectLst/>
                <a:latin typeface="Gill Sans MT" panose="020B0502020104020203" pitchFamily="34" charset="0"/>
              </a:rPr>
              <a:t>You may not realize just _how_ impressive that is, and what a absolute wonder it is to work with the guy.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800" dirty="0">
              <a:solidFill>
                <a:srgbClr val="000000"/>
              </a:solidFill>
              <a:latin typeface="Gill Sans MT" panose="020B05020201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a:ln>
                  <a:noFill/>
                </a:ln>
                <a:solidFill>
                  <a:srgbClr val="000000"/>
                </a:solidFill>
                <a:effectLst/>
                <a:latin typeface="Gill Sans MT" panose="020B0502020104020203" pitchFamily="34" charset="0"/>
              </a:rPr>
              <a:t>Poetry in patches, indeed.”</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800" dirty="0">
              <a:solidFill>
                <a:srgbClr val="000000"/>
              </a:solidFill>
              <a:latin typeface="Gill Sans MT" panose="020B0502020104020203" pitchFamily="34" charset="0"/>
            </a:endParaRPr>
          </a:p>
        </p:txBody>
      </p:sp>
      <p:sp>
        <p:nvSpPr>
          <p:cNvPr id="3" name="Rectangle 2"/>
          <p:cNvSpPr/>
          <p:nvPr/>
        </p:nvSpPr>
        <p:spPr>
          <a:xfrm>
            <a:off x="6530172" y="5788449"/>
            <a:ext cx="4372031" cy="830997"/>
          </a:xfrm>
          <a:prstGeom prst="rect">
            <a:avLst/>
          </a:prstGeom>
        </p:spPr>
        <p:txBody>
          <a:bodyPr wrap="none">
            <a:spAutoFit/>
          </a:bodyPr>
          <a:lstStyle/>
          <a:p>
            <a:pPr lvl="0" eaLnBrk="0" fontAlgn="base" hangingPunct="0">
              <a:spcBef>
                <a:spcPct val="0"/>
              </a:spcBef>
              <a:spcAft>
                <a:spcPct val="0"/>
              </a:spcAft>
            </a:pPr>
            <a:r>
              <a:rPr lang="en-US" altLang="en-US" sz="2400" dirty="0">
                <a:solidFill>
                  <a:srgbClr val="000000"/>
                </a:solidFill>
                <a:latin typeface="Gill Sans MT" panose="020B0502020104020203" pitchFamily="34" charset="0"/>
              </a:rPr>
              <a:t> - Linus Torvalds</a:t>
            </a:r>
          </a:p>
          <a:p>
            <a:pPr lvl="0" eaLnBrk="0" fontAlgn="base" hangingPunct="0">
              <a:spcBef>
                <a:spcPct val="0"/>
              </a:spcBef>
              <a:spcAft>
                <a:spcPct val="0"/>
              </a:spcAft>
            </a:pPr>
            <a:r>
              <a:rPr lang="en-US" altLang="en-US" sz="2400" dirty="0">
                <a:solidFill>
                  <a:srgbClr val="000000"/>
                </a:solidFill>
                <a:latin typeface="Gill Sans MT" panose="020B0502020104020203" pitchFamily="34" charset="0"/>
              </a:rPr>
              <a:t>   On </a:t>
            </a:r>
            <a:r>
              <a:rPr lang="en-US" altLang="en-US" sz="2400" dirty="0" err="1">
                <a:solidFill>
                  <a:srgbClr val="000000"/>
                </a:solidFill>
                <a:latin typeface="Gill Sans MT" panose="020B0502020104020203" pitchFamily="34" charset="0"/>
              </a:rPr>
              <a:t>fa.linux.kernel</a:t>
            </a:r>
            <a:r>
              <a:rPr lang="en-US" altLang="en-US" sz="2400" dirty="0">
                <a:solidFill>
                  <a:srgbClr val="000000"/>
                </a:solidFill>
                <a:latin typeface="Gill Sans MT" panose="020B0502020104020203" pitchFamily="34" charset="0"/>
              </a:rPr>
              <a:t>, 27 Dec 2001</a:t>
            </a:r>
            <a:endParaRPr lang="en-US" altLang="en-US" sz="2400" dirty="0">
              <a:latin typeface="Gill Sans MT" panose="020B0502020104020203" pitchFamily="34"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1753" y="0"/>
            <a:ext cx="4254463" cy="6445511"/>
          </a:xfrm>
          <a:prstGeom prst="rect">
            <a:avLst/>
          </a:prstGeom>
        </p:spPr>
      </p:pic>
      <p:sp>
        <p:nvSpPr>
          <p:cNvPr id="6" name="TextBox 5"/>
          <p:cNvSpPr txBox="1"/>
          <p:nvPr/>
        </p:nvSpPr>
        <p:spPr>
          <a:xfrm>
            <a:off x="2057441" y="6488668"/>
            <a:ext cx="1903085" cy="369332"/>
          </a:xfrm>
          <a:prstGeom prst="rect">
            <a:avLst/>
          </a:prstGeom>
          <a:noFill/>
        </p:spPr>
        <p:txBody>
          <a:bodyPr wrap="none" rtlCol="0">
            <a:spAutoFit/>
          </a:bodyPr>
          <a:lstStyle/>
          <a:p>
            <a:r>
              <a:rPr lang="en-US" dirty="0">
                <a:solidFill>
                  <a:schemeClr val="bg1">
                    <a:lumMod val="50000"/>
                  </a:schemeClr>
                </a:solidFill>
                <a:latin typeface="Gill Sans MT" panose="020B0502020104020203" pitchFamily="34" charset="0"/>
              </a:rPr>
              <a:t>Source:  Wikipedia</a:t>
            </a:r>
          </a:p>
        </p:txBody>
      </p:sp>
    </p:spTree>
    <p:extLst>
      <p:ext uri="{BB962C8B-B14F-4D97-AF65-F5344CB8AC3E}">
        <p14:creationId xmlns:p14="http://schemas.microsoft.com/office/powerpoint/2010/main" val="30342802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9360" y="2766218"/>
            <a:ext cx="10515600" cy="1325563"/>
          </a:xfrm>
        </p:spPr>
        <p:txBody>
          <a:bodyPr>
            <a:normAutofit/>
          </a:bodyPr>
          <a:lstStyle/>
          <a:p>
            <a:r>
              <a:rPr lang="en-US" sz="5400" dirty="0">
                <a:latin typeface="Raleway Medium"/>
                <a:ea typeface="Fira Sans" panose="00000500000000000000" pitchFamily="50" charset="0"/>
              </a:rPr>
              <a:t>Clean code ↔ Clean history</a:t>
            </a:r>
            <a:endParaRPr lang="en-US" sz="5400" dirty="0">
              <a:latin typeface="Raleway Medium"/>
            </a:endParaRPr>
          </a:p>
        </p:txBody>
      </p:sp>
    </p:spTree>
    <p:extLst>
      <p:ext uri="{BB962C8B-B14F-4D97-AF65-F5344CB8AC3E}">
        <p14:creationId xmlns:p14="http://schemas.microsoft.com/office/powerpoint/2010/main" val="16825836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1065" y="2766218"/>
            <a:ext cx="11229870" cy="1325563"/>
          </a:xfrm>
        </p:spPr>
        <p:txBody>
          <a:bodyPr>
            <a:noAutofit/>
          </a:bodyPr>
          <a:lstStyle/>
          <a:p>
            <a:r>
              <a:rPr lang="en-US" sz="5400" dirty="0">
                <a:latin typeface="Raleway Medium"/>
                <a:ea typeface="Fira Sans" panose="00000500000000000000" pitchFamily="50" charset="0"/>
              </a:rPr>
              <a:t>Pick “too many commits” </a:t>
            </a:r>
            <a:br>
              <a:rPr lang="en-US" sz="5400" dirty="0">
                <a:latin typeface="Raleway Medium"/>
                <a:ea typeface="Fira Sans" panose="00000500000000000000" pitchFamily="50" charset="0"/>
              </a:rPr>
            </a:br>
            <a:r>
              <a:rPr lang="en-US" sz="5400" dirty="0">
                <a:latin typeface="Raleway Medium"/>
                <a:ea typeface="Fira Sans" panose="00000500000000000000" pitchFamily="50" charset="0"/>
              </a:rPr>
              <a:t>over “too few”</a:t>
            </a:r>
            <a:endParaRPr lang="en-US" sz="5400" dirty="0">
              <a:latin typeface="Raleway Medium"/>
            </a:endParaRPr>
          </a:p>
        </p:txBody>
      </p:sp>
    </p:spTree>
    <p:extLst>
      <p:ext uri="{BB962C8B-B14F-4D97-AF65-F5344CB8AC3E}">
        <p14:creationId xmlns:p14="http://schemas.microsoft.com/office/powerpoint/2010/main" val="28854240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24580" y="2139382"/>
            <a:ext cx="8416008" cy="2123658"/>
          </a:xfrm>
          <a:prstGeom prst="rect">
            <a:avLst/>
          </a:prstGeom>
        </p:spPr>
        <p:txBody>
          <a:bodyPr wrap="square">
            <a:spAutoFit/>
          </a:bodyPr>
          <a:lstStyle/>
          <a:p>
            <a:r>
              <a:rPr lang="en-US" sz="3600" dirty="0">
                <a:solidFill>
                  <a:srgbClr val="000000"/>
                </a:solidFill>
                <a:latin typeface="Gill Sans MT" panose="020B0502020104020203" pitchFamily="34" charset="0"/>
              </a:rPr>
              <a:t>“History is the version of past events that people have decided to agree upon.”</a:t>
            </a:r>
          </a:p>
          <a:p>
            <a:endParaRPr lang="en-US" sz="3200" dirty="0">
              <a:latin typeface="Gill Sans MT" panose="020B0502020104020203" pitchFamily="34" charset="0"/>
            </a:endParaRPr>
          </a:p>
          <a:p>
            <a:r>
              <a:rPr lang="en-US" sz="2800" dirty="0">
                <a:solidFill>
                  <a:srgbClr val="000000"/>
                </a:solidFill>
                <a:latin typeface="Gill Sans MT" panose="020B0502020104020203" pitchFamily="34" charset="0"/>
              </a:rPr>
              <a:t> - Attr. Napoleon Bonaparte</a:t>
            </a:r>
          </a:p>
        </p:txBody>
      </p:sp>
      <p:pic>
        <p:nvPicPr>
          <p:cNvPr id="3" name="Picture 6" descr="http://upload.wikimedia.org/wikipedia/commons/4/40/Napoleon_in_His_Study.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a:off x="8848710" y="832444"/>
            <a:ext cx="3132620" cy="519311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9463477" y="6025556"/>
            <a:ext cx="1903085" cy="369332"/>
          </a:xfrm>
          <a:prstGeom prst="rect">
            <a:avLst/>
          </a:prstGeom>
          <a:noFill/>
        </p:spPr>
        <p:txBody>
          <a:bodyPr wrap="none" rtlCol="0">
            <a:spAutoFit/>
          </a:bodyPr>
          <a:lstStyle/>
          <a:p>
            <a:r>
              <a:rPr lang="en-US" dirty="0">
                <a:solidFill>
                  <a:schemeClr val="bg1">
                    <a:lumMod val="50000"/>
                  </a:schemeClr>
                </a:solidFill>
                <a:latin typeface="Gill Sans MT" panose="020B0502020104020203" pitchFamily="34" charset="0"/>
              </a:rPr>
              <a:t>Source:  Wikipedia</a:t>
            </a:r>
          </a:p>
        </p:txBody>
      </p:sp>
    </p:spTree>
    <p:extLst>
      <p:ext uri="{BB962C8B-B14F-4D97-AF65-F5344CB8AC3E}">
        <p14:creationId xmlns:p14="http://schemas.microsoft.com/office/powerpoint/2010/main" val="3388698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44077"/>
            <a:ext cx="10515600" cy="1325563"/>
          </a:xfrm>
        </p:spPr>
        <p:txBody>
          <a:bodyPr>
            <a:normAutofit/>
          </a:bodyPr>
          <a:lstStyle/>
          <a:p>
            <a:pPr algn="ctr"/>
            <a:r>
              <a:rPr lang="en-US" sz="5400" cap="small" dirty="0">
                <a:latin typeface="Raleway Medium"/>
              </a:rPr>
              <a:t>Rebasing</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66166" y="1569640"/>
            <a:ext cx="5783468" cy="4031903"/>
          </a:xfrm>
          <a:prstGeom prst="rect">
            <a:avLst/>
          </a:prstGeom>
        </p:spPr>
      </p:pic>
      <p:sp>
        <p:nvSpPr>
          <p:cNvPr id="5" name="Rectangle 4"/>
          <p:cNvSpPr/>
          <p:nvPr/>
        </p:nvSpPr>
        <p:spPr>
          <a:xfrm>
            <a:off x="1486878" y="5657671"/>
            <a:ext cx="9142044" cy="707886"/>
          </a:xfrm>
          <a:prstGeom prst="rect">
            <a:avLst/>
          </a:prstGeom>
        </p:spPr>
        <p:txBody>
          <a:bodyPr wrap="square">
            <a:spAutoFit/>
          </a:bodyPr>
          <a:lstStyle/>
          <a:p>
            <a:pPr algn="ctr"/>
            <a:r>
              <a:rPr lang="en-US" sz="4000" dirty="0">
                <a:solidFill>
                  <a:schemeClr val="bg1">
                    <a:lumMod val="50000"/>
                  </a:schemeClr>
                </a:solidFill>
                <a:latin typeface="Gill Sans MT" panose="020B0502020104020203" pitchFamily="34" charset="0"/>
                <a:ea typeface="Fira Sans" panose="00000500000000000000" pitchFamily="50" charset="0"/>
              </a:rPr>
              <a:t>When you learn to rebase like a boss</a:t>
            </a:r>
            <a:endParaRPr lang="en-US" sz="4000" b="0" dirty="0">
              <a:solidFill>
                <a:schemeClr val="bg1">
                  <a:lumMod val="50000"/>
                </a:schemeClr>
              </a:solidFill>
              <a:effectLst/>
              <a:latin typeface="Gill Sans MT" panose="020B0502020104020203" pitchFamily="34" charset="0"/>
              <a:ea typeface="Fira Sans" panose="00000500000000000000" pitchFamily="50" charset="0"/>
            </a:endParaRPr>
          </a:p>
        </p:txBody>
      </p:sp>
      <p:sp>
        <p:nvSpPr>
          <p:cNvPr id="6" name="TextBox 5"/>
          <p:cNvSpPr txBox="1"/>
          <p:nvPr/>
        </p:nvSpPr>
        <p:spPr>
          <a:xfrm>
            <a:off x="7541661" y="1200308"/>
            <a:ext cx="1532664" cy="369332"/>
          </a:xfrm>
          <a:prstGeom prst="rect">
            <a:avLst/>
          </a:prstGeom>
          <a:noFill/>
        </p:spPr>
        <p:txBody>
          <a:bodyPr wrap="none" rtlCol="0">
            <a:spAutoFit/>
          </a:bodyPr>
          <a:lstStyle/>
          <a:p>
            <a:r>
              <a:rPr lang="en-US" dirty="0">
                <a:solidFill>
                  <a:schemeClr val="bg1">
                    <a:lumMod val="50000"/>
                  </a:schemeClr>
                </a:solidFill>
                <a:latin typeface="Gill Sans MT" panose="020B0502020104020203" pitchFamily="34" charset="0"/>
              </a:rPr>
              <a:t>Source:  </a:t>
            </a:r>
            <a:r>
              <a:rPr lang="en-US" dirty="0" err="1">
                <a:solidFill>
                  <a:schemeClr val="bg1">
                    <a:lumMod val="50000"/>
                  </a:schemeClr>
                </a:solidFill>
                <a:latin typeface="Gill Sans MT" panose="020B0502020104020203" pitchFamily="34" charset="0"/>
              </a:rPr>
              <a:t>Giphy</a:t>
            </a:r>
            <a:endParaRPr lang="en-US" dirty="0">
              <a:solidFill>
                <a:schemeClr val="bg1">
                  <a:lumMod val="50000"/>
                </a:schemeClr>
              </a:solidFill>
              <a:latin typeface="Gill Sans MT" panose="020B0502020104020203" pitchFamily="34" charset="0"/>
            </a:endParaRPr>
          </a:p>
        </p:txBody>
      </p:sp>
    </p:spTree>
    <p:extLst>
      <p:ext uri="{BB962C8B-B14F-4D97-AF65-F5344CB8AC3E}">
        <p14:creationId xmlns:p14="http://schemas.microsoft.com/office/powerpoint/2010/main" val="27538130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Raleway Medium" panose="020B0603030101060003" pitchFamily="34" charset="0"/>
              </a:rPr>
              <a:t>Public versus Private Branches</a:t>
            </a:r>
          </a:p>
        </p:txBody>
      </p:sp>
    </p:spTree>
    <p:extLst>
      <p:ext uri="{BB962C8B-B14F-4D97-AF65-F5344CB8AC3E}">
        <p14:creationId xmlns:p14="http://schemas.microsoft.com/office/powerpoint/2010/main" val="35480385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0208" y="3167390"/>
            <a:ext cx="5824603" cy="1323439"/>
          </a:xfrm>
          <a:prstGeom prst="rect">
            <a:avLst/>
          </a:prstGeom>
        </p:spPr>
        <p:txBody>
          <a:bodyPr wrap="square">
            <a:spAutoFit/>
          </a:bodyPr>
          <a:lstStyle/>
          <a:p>
            <a:pPr algn="ctr"/>
            <a:r>
              <a:rPr lang="en-US" sz="4000" dirty="0">
                <a:solidFill>
                  <a:schemeClr val="bg1">
                    <a:lumMod val="50000"/>
                  </a:schemeClr>
                </a:solidFill>
                <a:latin typeface="Gill Sans MT" panose="020B0502020104020203" pitchFamily="34" charset="0"/>
                <a:ea typeface="Fira Sans" panose="00000500000000000000" pitchFamily="50" charset="0"/>
              </a:rPr>
              <a:t>When you force push to a </a:t>
            </a:r>
          </a:p>
          <a:p>
            <a:pPr algn="ctr"/>
            <a:r>
              <a:rPr lang="en-US" sz="4000" dirty="0">
                <a:solidFill>
                  <a:schemeClr val="bg1">
                    <a:lumMod val="50000"/>
                  </a:schemeClr>
                </a:solidFill>
                <a:latin typeface="Gill Sans MT" panose="020B0502020104020203" pitchFamily="34" charset="0"/>
                <a:ea typeface="Fira Sans" panose="00000500000000000000" pitchFamily="50" charset="0"/>
              </a:rPr>
              <a:t>p</a:t>
            </a:r>
            <a:r>
              <a:rPr lang="en-US" sz="4000" b="0" dirty="0">
                <a:solidFill>
                  <a:schemeClr val="bg1">
                    <a:lumMod val="50000"/>
                  </a:schemeClr>
                </a:solidFill>
                <a:effectLst/>
                <a:latin typeface="Gill Sans MT" panose="020B0502020104020203" pitchFamily="34" charset="0"/>
                <a:ea typeface="Fira Sans" panose="00000500000000000000" pitchFamily="50" charset="0"/>
              </a:rPr>
              <a:t>ublic branch</a:t>
            </a:r>
          </a:p>
        </p:txBody>
      </p:sp>
      <p:sp>
        <p:nvSpPr>
          <p:cNvPr id="2" name="TextBox 1"/>
          <p:cNvSpPr txBox="1"/>
          <p:nvPr/>
        </p:nvSpPr>
        <p:spPr>
          <a:xfrm>
            <a:off x="8381958" y="4942064"/>
            <a:ext cx="1532664" cy="369332"/>
          </a:xfrm>
          <a:prstGeom prst="rect">
            <a:avLst/>
          </a:prstGeom>
          <a:noFill/>
        </p:spPr>
        <p:txBody>
          <a:bodyPr wrap="none" rtlCol="0">
            <a:spAutoFit/>
          </a:bodyPr>
          <a:lstStyle/>
          <a:p>
            <a:r>
              <a:rPr lang="en-US" dirty="0">
                <a:solidFill>
                  <a:schemeClr val="bg1">
                    <a:lumMod val="50000"/>
                  </a:schemeClr>
                </a:solidFill>
                <a:latin typeface="Gill Sans MT" panose="020B0502020104020203" pitchFamily="34" charset="0"/>
              </a:rPr>
              <a:t>Source:  </a:t>
            </a:r>
            <a:r>
              <a:rPr lang="en-US" dirty="0" err="1">
                <a:solidFill>
                  <a:schemeClr val="bg1">
                    <a:lumMod val="50000"/>
                  </a:schemeClr>
                </a:solidFill>
                <a:latin typeface="Gill Sans MT" panose="020B0502020104020203" pitchFamily="34" charset="0"/>
              </a:rPr>
              <a:t>Giphy</a:t>
            </a:r>
            <a:endParaRPr lang="en-US" dirty="0">
              <a:solidFill>
                <a:schemeClr val="bg1">
                  <a:lumMod val="50000"/>
                </a:schemeClr>
              </a:solidFill>
              <a:latin typeface="Gill Sans MT" panose="020B0502020104020203" pitchFamily="34"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09840" y="684389"/>
            <a:ext cx="5676900" cy="4257675"/>
          </a:xfrm>
          <a:prstGeom prst="rect">
            <a:avLst/>
          </a:prstGeom>
        </p:spPr>
      </p:pic>
    </p:spTree>
    <p:extLst>
      <p:ext uri="{BB962C8B-B14F-4D97-AF65-F5344CB8AC3E}">
        <p14:creationId xmlns:p14="http://schemas.microsoft.com/office/powerpoint/2010/main" val="2945537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03736"/>
            <a:ext cx="10515600" cy="1325563"/>
          </a:xfrm>
        </p:spPr>
        <p:txBody>
          <a:bodyPr>
            <a:normAutofit/>
          </a:bodyPr>
          <a:lstStyle/>
          <a:p>
            <a:pPr algn="ctr"/>
            <a:r>
              <a:rPr lang="en-US" sz="5400" cap="small" dirty="0">
                <a:latin typeface="Raleway Medium"/>
              </a:rPr>
              <a:t>Garbage Collection</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3680" y="1366073"/>
            <a:ext cx="8268439" cy="4128372"/>
          </a:xfrm>
          <a:prstGeom prst="rect">
            <a:avLst/>
          </a:prstGeom>
        </p:spPr>
      </p:pic>
      <p:sp>
        <p:nvSpPr>
          <p:cNvPr id="5" name="Rectangle 4"/>
          <p:cNvSpPr/>
          <p:nvPr/>
        </p:nvSpPr>
        <p:spPr>
          <a:xfrm>
            <a:off x="1486878" y="5657671"/>
            <a:ext cx="9142044" cy="1200329"/>
          </a:xfrm>
          <a:prstGeom prst="rect">
            <a:avLst/>
          </a:prstGeom>
        </p:spPr>
        <p:txBody>
          <a:bodyPr wrap="square">
            <a:spAutoFit/>
          </a:bodyPr>
          <a:lstStyle/>
          <a:p>
            <a:pPr algn="ctr"/>
            <a:r>
              <a:rPr lang="en-US" sz="3600" dirty="0">
                <a:solidFill>
                  <a:schemeClr val="bg1">
                    <a:lumMod val="50000"/>
                  </a:schemeClr>
                </a:solidFill>
                <a:latin typeface="Gill Sans MT" panose="020B0502020104020203" pitchFamily="34" charset="0"/>
                <a:ea typeface="Fira Sans" panose="00000500000000000000" pitchFamily="50" charset="0"/>
              </a:rPr>
              <a:t>Finding out git has a garbage collector when it deletes your accidentally untracked branch</a:t>
            </a:r>
            <a:endParaRPr lang="en-US" sz="3600" b="0" dirty="0">
              <a:solidFill>
                <a:schemeClr val="bg1">
                  <a:lumMod val="50000"/>
                </a:schemeClr>
              </a:solidFill>
              <a:effectLst/>
              <a:latin typeface="Gill Sans MT" panose="020B0502020104020203" pitchFamily="34" charset="0"/>
              <a:ea typeface="Fira Sans" panose="00000500000000000000" pitchFamily="50" charset="0"/>
            </a:endParaRPr>
          </a:p>
        </p:txBody>
      </p:sp>
      <p:sp>
        <p:nvSpPr>
          <p:cNvPr id="6" name="TextBox 5"/>
          <p:cNvSpPr txBox="1"/>
          <p:nvPr/>
        </p:nvSpPr>
        <p:spPr>
          <a:xfrm>
            <a:off x="8774804" y="5494445"/>
            <a:ext cx="1532664" cy="369332"/>
          </a:xfrm>
          <a:prstGeom prst="rect">
            <a:avLst/>
          </a:prstGeom>
          <a:noFill/>
        </p:spPr>
        <p:txBody>
          <a:bodyPr wrap="none" rtlCol="0">
            <a:spAutoFit/>
          </a:bodyPr>
          <a:lstStyle/>
          <a:p>
            <a:r>
              <a:rPr lang="en-US" dirty="0">
                <a:solidFill>
                  <a:schemeClr val="bg1">
                    <a:lumMod val="50000"/>
                  </a:schemeClr>
                </a:solidFill>
                <a:latin typeface="Gill Sans MT" panose="020B0502020104020203" pitchFamily="34" charset="0"/>
              </a:rPr>
              <a:t>Source:  </a:t>
            </a:r>
            <a:r>
              <a:rPr lang="en-US" dirty="0" err="1">
                <a:solidFill>
                  <a:schemeClr val="bg1">
                    <a:lumMod val="50000"/>
                  </a:schemeClr>
                </a:solidFill>
                <a:latin typeface="Gill Sans MT" panose="020B0502020104020203" pitchFamily="34" charset="0"/>
              </a:rPr>
              <a:t>Giphy</a:t>
            </a:r>
            <a:endParaRPr lang="en-US" dirty="0">
              <a:solidFill>
                <a:schemeClr val="bg1">
                  <a:lumMod val="50000"/>
                </a:schemeClr>
              </a:solidFill>
              <a:latin typeface="Gill Sans MT" panose="020B0502020104020203" pitchFamily="34" charset="0"/>
            </a:endParaRPr>
          </a:p>
        </p:txBody>
      </p:sp>
    </p:spTree>
    <p:extLst>
      <p:ext uri="{BB962C8B-B14F-4D97-AF65-F5344CB8AC3E}">
        <p14:creationId xmlns:p14="http://schemas.microsoft.com/office/powerpoint/2010/main" val="20154935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5400" dirty="0">
                <a:latin typeface="Raleway Medium"/>
              </a:rPr>
              <a:t>History Methodologies</a:t>
            </a:r>
          </a:p>
        </p:txBody>
      </p:sp>
    </p:spTree>
    <p:extLst>
      <p:ext uri="{BB962C8B-B14F-4D97-AF65-F5344CB8AC3E}">
        <p14:creationId xmlns:p14="http://schemas.microsoft.com/office/powerpoint/2010/main" val="28490340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38.media.tumblr.com/085db8f256dd3185ff15552368b1e6bf/tumblr_inline_mjxqfjuRNg1qz4rgp.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6227317" y="1915936"/>
            <a:ext cx="5841946" cy="3026128"/>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100208" y="3167390"/>
            <a:ext cx="5824603" cy="1323439"/>
          </a:xfrm>
          <a:prstGeom prst="rect">
            <a:avLst/>
          </a:prstGeom>
        </p:spPr>
        <p:txBody>
          <a:bodyPr wrap="square">
            <a:spAutoFit/>
          </a:bodyPr>
          <a:lstStyle/>
          <a:p>
            <a:pPr algn="ctr"/>
            <a:r>
              <a:rPr lang="en-US" sz="4000" dirty="0">
                <a:solidFill>
                  <a:schemeClr val="bg1">
                    <a:lumMod val="50000"/>
                  </a:schemeClr>
                </a:solidFill>
                <a:latin typeface="Gill Sans MT" panose="020B0502020104020203" pitchFamily="34" charset="0"/>
                <a:ea typeface="Fira Sans" panose="00000500000000000000" pitchFamily="50" charset="0"/>
              </a:rPr>
              <a:t>We’ll be using the </a:t>
            </a:r>
            <a:r>
              <a:rPr lang="en-US" sz="4000" dirty="0" err="1">
                <a:solidFill>
                  <a:schemeClr val="bg1">
                    <a:lumMod val="50000"/>
                  </a:schemeClr>
                </a:solidFill>
                <a:latin typeface="Gill Sans MT" panose="020B0502020104020203" pitchFamily="34" charset="0"/>
                <a:ea typeface="Fira Sans" panose="00000500000000000000" pitchFamily="50" charset="0"/>
              </a:rPr>
              <a:t>Git</a:t>
            </a:r>
            <a:r>
              <a:rPr lang="en-US" sz="4000" dirty="0">
                <a:solidFill>
                  <a:schemeClr val="bg1">
                    <a:lumMod val="50000"/>
                  </a:schemeClr>
                </a:solidFill>
                <a:latin typeface="Gill Sans MT" panose="020B0502020104020203" pitchFamily="34" charset="0"/>
                <a:ea typeface="Fira Sans" panose="00000500000000000000" pitchFamily="50" charset="0"/>
              </a:rPr>
              <a:t> command line…</a:t>
            </a:r>
            <a:endParaRPr lang="en-US" sz="4000" b="0" dirty="0">
              <a:solidFill>
                <a:schemeClr val="bg1">
                  <a:lumMod val="50000"/>
                </a:schemeClr>
              </a:solidFill>
              <a:effectLst/>
              <a:latin typeface="Gill Sans MT" panose="020B0502020104020203" pitchFamily="34" charset="0"/>
              <a:ea typeface="Fira Sans" panose="00000500000000000000" pitchFamily="50" charset="0"/>
            </a:endParaRPr>
          </a:p>
        </p:txBody>
      </p:sp>
      <p:sp>
        <p:nvSpPr>
          <p:cNvPr id="2" name="TextBox 1"/>
          <p:cNvSpPr txBox="1"/>
          <p:nvPr/>
        </p:nvSpPr>
        <p:spPr>
          <a:xfrm>
            <a:off x="8381958" y="4942064"/>
            <a:ext cx="1532664" cy="369332"/>
          </a:xfrm>
          <a:prstGeom prst="rect">
            <a:avLst/>
          </a:prstGeom>
          <a:noFill/>
        </p:spPr>
        <p:txBody>
          <a:bodyPr wrap="none" rtlCol="0">
            <a:spAutoFit/>
          </a:bodyPr>
          <a:lstStyle/>
          <a:p>
            <a:r>
              <a:rPr lang="en-US" dirty="0">
                <a:solidFill>
                  <a:schemeClr val="bg1">
                    <a:lumMod val="50000"/>
                  </a:schemeClr>
                </a:solidFill>
                <a:latin typeface="Gill Sans MT" panose="020B0502020104020203" pitchFamily="34" charset="0"/>
              </a:rPr>
              <a:t>Source:  </a:t>
            </a:r>
            <a:r>
              <a:rPr lang="en-US" dirty="0" err="1">
                <a:solidFill>
                  <a:schemeClr val="bg1">
                    <a:lumMod val="50000"/>
                  </a:schemeClr>
                </a:solidFill>
                <a:latin typeface="Gill Sans MT" panose="020B0502020104020203" pitchFamily="34" charset="0"/>
              </a:rPr>
              <a:t>Giphy</a:t>
            </a:r>
            <a:endParaRPr lang="en-US" dirty="0">
              <a:solidFill>
                <a:schemeClr val="bg1">
                  <a:lumMod val="50000"/>
                </a:schemeClr>
              </a:solidFill>
              <a:latin typeface="Gill Sans MT" panose="020B0502020104020203" pitchFamily="34" charset="0"/>
            </a:endParaRPr>
          </a:p>
        </p:txBody>
      </p:sp>
    </p:spTree>
    <p:extLst>
      <p:ext uri="{BB962C8B-B14F-4D97-AF65-F5344CB8AC3E}">
        <p14:creationId xmlns:p14="http://schemas.microsoft.com/office/powerpoint/2010/main" val="2598215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656905" y="16036"/>
            <a:ext cx="6801990" cy="2601738"/>
          </a:xfrm>
          <a:prstGeom prst="rect">
            <a:avLst/>
          </a:prstGeom>
          <a:noFill/>
        </p:spPr>
        <p:txBody>
          <a:bodyPr wrap="none" rtlCol="0">
            <a:spAutoFit/>
          </a:bodyPr>
          <a:lstStyle/>
          <a:p>
            <a:pPr>
              <a:lnSpc>
                <a:spcPct val="150000"/>
              </a:lnSpc>
            </a:pPr>
            <a:r>
              <a:rPr lang="en-US" sz="2800" dirty="0">
                <a:latin typeface="Gill Sans MT" panose="020B0502020104020203" pitchFamily="34" charset="0"/>
                <a:ea typeface="Fira Sans" panose="00000500000000000000" pitchFamily="50" charset="0"/>
              </a:rPr>
              <a:t>Pure Merge (i.e. </a:t>
            </a:r>
            <a:r>
              <a:rPr lang="en-US" sz="2800" dirty="0" err="1">
                <a:latin typeface="Gill Sans MT" panose="020B0502020104020203" pitchFamily="34" charset="0"/>
                <a:ea typeface="Fira Sans" panose="00000500000000000000" pitchFamily="50" charset="0"/>
              </a:rPr>
              <a:t>gitflow</a:t>
            </a:r>
            <a:r>
              <a:rPr lang="en-US" sz="2800" dirty="0">
                <a:latin typeface="Gill Sans MT" panose="020B0502020104020203" pitchFamily="34" charset="0"/>
                <a:ea typeface="Fira Sans" panose="00000500000000000000" pitchFamily="50" charset="0"/>
              </a:rPr>
              <a:t>)</a:t>
            </a:r>
          </a:p>
          <a:p>
            <a:pPr>
              <a:lnSpc>
                <a:spcPct val="150000"/>
              </a:lnSpc>
            </a:pPr>
            <a:r>
              <a:rPr lang="en-US" sz="2800" dirty="0">
                <a:latin typeface="Gill Sans MT" panose="020B0502020104020203" pitchFamily="34" charset="0"/>
                <a:ea typeface="Fira Sans" panose="00000500000000000000" pitchFamily="50" charset="0"/>
              </a:rPr>
              <a:t>Pure Rebase (Keep Branch or Delete Branch)</a:t>
            </a:r>
          </a:p>
          <a:p>
            <a:pPr>
              <a:lnSpc>
                <a:spcPct val="150000"/>
              </a:lnSpc>
            </a:pPr>
            <a:r>
              <a:rPr lang="en-US" sz="2800" dirty="0">
                <a:latin typeface="Gill Sans MT" panose="020B0502020104020203" pitchFamily="34" charset="0"/>
                <a:ea typeface="Fira Sans" panose="00000500000000000000" pitchFamily="50" charset="0"/>
              </a:rPr>
              <a:t>Rebase Then Merge</a:t>
            </a:r>
          </a:p>
          <a:p>
            <a:pPr>
              <a:lnSpc>
                <a:spcPct val="150000"/>
              </a:lnSpc>
            </a:pPr>
            <a:r>
              <a:rPr lang="en-US" sz="2800" dirty="0">
                <a:latin typeface="Gill Sans MT" panose="020B0502020104020203" pitchFamily="34" charset="0"/>
                <a:ea typeface="Fira Sans" panose="00000500000000000000" pitchFamily="50" charset="0"/>
              </a:rPr>
              <a:t>Rebase With Squash (Mild/Major)</a:t>
            </a:r>
          </a:p>
        </p:txBody>
      </p:sp>
      <p:sp>
        <p:nvSpPr>
          <p:cNvPr id="8" name="Oval 7"/>
          <p:cNvSpPr/>
          <p:nvPr/>
        </p:nvSpPr>
        <p:spPr>
          <a:xfrm>
            <a:off x="4089216" y="4663746"/>
            <a:ext cx="590052" cy="590052"/>
          </a:xfrm>
          <a:prstGeom prst="ellipse">
            <a:avLst/>
          </a:prstGeom>
          <a:solidFill>
            <a:schemeClr val="accent5">
              <a:lumMod val="40000"/>
              <a:lumOff val="60000"/>
            </a:schemeClr>
          </a:solidFill>
          <a:ln>
            <a:solidFill>
              <a:schemeClr val="accent5">
                <a:lumMod val="50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2400" dirty="0">
                <a:latin typeface="Triplicate T4c" pitchFamily="1" charset="0"/>
              </a:rPr>
              <a:t>…</a:t>
            </a:r>
          </a:p>
        </p:txBody>
      </p:sp>
      <p:sp>
        <p:nvSpPr>
          <p:cNvPr id="9" name="Oval 8"/>
          <p:cNvSpPr/>
          <p:nvPr/>
        </p:nvSpPr>
        <p:spPr>
          <a:xfrm>
            <a:off x="5073607" y="4663746"/>
            <a:ext cx="590052" cy="590052"/>
          </a:xfrm>
          <a:prstGeom prst="ellipse">
            <a:avLst/>
          </a:prstGeom>
          <a:solidFill>
            <a:schemeClr val="accent5">
              <a:lumMod val="40000"/>
              <a:lumOff val="60000"/>
            </a:schemeClr>
          </a:solidFill>
          <a:ln>
            <a:solidFill>
              <a:schemeClr val="accent5">
                <a:lumMod val="50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2400" dirty="0">
                <a:latin typeface="Triplicate T4c" pitchFamily="1" charset="0"/>
              </a:rPr>
              <a:t>A</a:t>
            </a:r>
          </a:p>
        </p:txBody>
      </p:sp>
      <p:sp>
        <p:nvSpPr>
          <p:cNvPr id="10" name="Oval 9"/>
          <p:cNvSpPr/>
          <p:nvPr/>
        </p:nvSpPr>
        <p:spPr>
          <a:xfrm>
            <a:off x="6049595" y="3814335"/>
            <a:ext cx="590052" cy="590052"/>
          </a:xfrm>
          <a:prstGeom prst="ellipse">
            <a:avLst/>
          </a:prstGeom>
          <a:solidFill>
            <a:schemeClr val="accent6">
              <a:lumMod val="40000"/>
              <a:lumOff val="60000"/>
            </a:schemeClr>
          </a:solidFill>
          <a:ln>
            <a:solidFill>
              <a:schemeClr val="accent6">
                <a:lumMod val="50000"/>
              </a:schemeClr>
            </a:solidFill>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2400" dirty="0">
                <a:latin typeface="Triplicate T4c" pitchFamily="1" charset="0"/>
              </a:rPr>
              <a:t>D</a:t>
            </a:r>
          </a:p>
        </p:txBody>
      </p:sp>
      <p:sp>
        <p:nvSpPr>
          <p:cNvPr id="14" name="Oval 13"/>
          <p:cNvSpPr/>
          <p:nvPr/>
        </p:nvSpPr>
        <p:spPr>
          <a:xfrm>
            <a:off x="7033986" y="4650867"/>
            <a:ext cx="590052" cy="590052"/>
          </a:xfrm>
          <a:prstGeom prst="ellipse">
            <a:avLst/>
          </a:prstGeom>
          <a:solidFill>
            <a:schemeClr val="accent5">
              <a:lumMod val="40000"/>
              <a:lumOff val="60000"/>
            </a:schemeClr>
          </a:solidFill>
          <a:ln>
            <a:solidFill>
              <a:schemeClr val="accent5">
                <a:lumMod val="50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2400" dirty="0">
                <a:latin typeface="Triplicate T4c" pitchFamily="1" charset="0"/>
              </a:rPr>
              <a:t>E</a:t>
            </a:r>
          </a:p>
        </p:txBody>
      </p:sp>
      <p:sp>
        <p:nvSpPr>
          <p:cNvPr id="70" name="Oval 69"/>
          <p:cNvSpPr/>
          <p:nvPr/>
        </p:nvSpPr>
        <p:spPr>
          <a:xfrm>
            <a:off x="7025583" y="3814335"/>
            <a:ext cx="590052" cy="590052"/>
          </a:xfrm>
          <a:prstGeom prst="ellipse">
            <a:avLst/>
          </a:prstGeom>
          <a:solidFill>
            <a:schemeClr val="accent6">
              <a:lumMod val="40000"/>
              <a:lumOff val="60000"/>
            </a:schemeClr>
          </a:solidFill>
          <a:ln>
            <a:solidFill>
              <a:schemeClr val="accent6">
                <a:lumMod val="50000"/>
              </a:schemeClr>
            </a:solidFill>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2400" dirty="0">
                <a:latin typeface="Triplicate T4c" pitchFamily="1" charset="0"/>
              </a:rPr>
              <a:t>F</a:t>
            </a:r>
          </a:p>
        </p:txBody>
      </p:sp>
      <p:cxnSp>
        <p:nvCxnSpPr>
          <p:cNvPr id="38" name="Straight Arrow Connector 37"/>
          <p:cNvCxnSpPr>
            <a:stCxn id="8" idx="6"/>
            <a:endCxn id="9" idx="2"/>
          </p:cNvCxnSpPr>
          <p:nvPr/>
        </p:nvCxnSpPr>
        <p:spPr>
          <a:xfrm>
            <a:off x="4679268" y="4958772"/>
            <a:ext cx="39433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0" name="Straight Arrow Connector 39"/>
          <p:cNvCxnSpPr>
            <a:stCxn id="9" idx="6"/>
            <a:endCxn id="14" idx="2"/>
          </p:cNvCxnSpPr>
          <p:nvPr/>
        </p:nvCxnSpPr>
        <p:spPr>
          <a:xfrm flipV="1">
            <a:off x="5663659" y="4945893"/>
            <a:ext cx="1370327" cy="1287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2" name="Straight Arrow Connector 41"/>
          <p:cNvCxnSpPr>
            <a:stCxn id="9" idx="7"/>
            <a:endCxn id="10" idx="3"/>
          </p:cNvCxnSpPr>
          <p:nvPr/>
        </p:nvCxnSpPr>
        <p:spPr>
          <a:xfrm flipV="1">
            <a:off x="5577248" y="4317976"/>
            <a:ext cx="558758" cy="43218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4" name="Straight Arrow Connector 43"/>
          <p:cNvCxnSpPr>
            <a:stCxn id="10" idx="6"/>
            <a:endCxn id="70" idx="2"/>
          </p:cNvCxnSpPr>
          <p:nvPr/>
        </p:nvCxnSpPr>
        <p:spPr>
          <a:xfrm>
            <a:off x="6639647" y="4109361"/>
            <a:ext cx="38593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3" name="TextBox 52"/>
          <p:cNvSpPr txBox="1"/>
          <p:nvPr/>
        </p:nvSpPr>
        <p:spPr>
          <a:xfrm>
            <a:off x="3878970" y="3005435"/>
            <a:ext cx="2300630" cy="523220"/>
          </a:xfrm>
          <a:prstGeom prst="rect">
            <a:avLst/>
          </a:prstGeom>
          <a:noFill/>
        </p:spPr>
        <p:txBody>
          <a:bodyPr wrap="none" rtlCol="0">
            <a:spAutoFit/>
          </a:bodyPr>
          <a:lstStyle/>
          <a:p>
            <a:r>
              <a:rPr lang="en-US" sz="2800" dirty="0">
                <a:latin typeface="Gill Sans MT" panose="020B0502020104020203" pitchFamily="34" charset="0"/>
                <a:ea typeface="Fira Sans" panose="00000500000000000000" pitchFamily="50" charset="0"/>
              </a:rPr>
              <a:t>Example Case:</a:t>
            </a:r>
          </a:p>
        </p:txBody>
      </p:sp>
      <p:sp>
        <p:nvSpPr>
          <p:cNvPr id="56" name="Rounded Rectangle 55"/>
          <p:cNvSpPr/>
          <p:nvPr/>
        </p:nvSpPr>
        <p:spPr>
          <a:xfrm>
            <a:off x="6737724" y="3160660"/>
            <a:ext cx="1567276" cy="380395"/>
          </a:xfrm>
          <a:prstGeom prst="roundRect">
            <a:avLst/>
          </a:prstGeom>
          <a:solidFill>
            <a:schemeClr val="accent2">
              <a:lumMod val="40000"/>
              <a:lumOff val="60000"/>
            </a:schemeClr>
          </a:solidFill>
          <a:ln>
            <a:solidFill>
              <a:schemeClr val="accent2">
                <a:lumMod val="50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400" dirty="0">
                <a:latin typeface="Triplicate T4c" pitchFamily="1" charset="0"/>
              </a:rPr>
              <a:t>Feature</a:t>
            </a:r>
          </a:p>
        </p:txBody>
      </p:sp>
      <p:sp>
        <p:nvSpPr>
          <p:cNvPr id="94" name="Rounded Rectangle 93"/>
          <p:cNvSpPr/>
          <p:nvPr/>
        </p:nvSpPr>
        <p:spPr>
          <a:xfrm>
            <a:off x="6737724" y="5535945"/>
            <a:ext cx="1557546" cy="367515"/>
          </a:xfrm>
          <a:prstGeom prst="roundRect">
            <a:avLst/>
          </a:prstGeom>
          <a:solidFill>
            <a:schemeClr val="accent2">
              <a:lumMod val="40000"/>
              <a:lumOff val="60000"/>
            </a:schemeClr>
          </a:solidFill>
          <a:ln>
            <a:solidFill>
              <a:schemeClr val="accent2">
                <a:lumMod val="50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400" dirty="0">
                <a:latin typeface="Triplicate T4c" pitchFamily="1" charset="0"/>
              </a:rPr>
              <a:t>Develop</a:t>
            </a:r>
          </a:p>
        </p:txBody>
      </p:sp>
      <p:cxnSp>
        <p:nvCxnSpPr>
          <p:cNvPr id="58" name="Straight Arrow Connector 57"/>
          <p:cNvCxnSpPr>
            <a:endCxn id="70" idx="0"/>
          </p:cNvCxnSpPr>
          <p:nvPr/>
        </p:nvCxnSpPr>
        <p:spPr>
          <a:xfrm flipH="1">
            <a:off x="7320609" y="3541055"/>
            <a:ext cx="248198" cy="27328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0" name="Straight Arrow Connector 59"/>
          <p:cNvCxnSpPr>
            <a:endCxn id="14" idx="4"/>
          </p:cNvCxnSpPr>
          <p:nvPr/>
        </p:nvCxnSpPr>
        <p:spPr>
          <a:xfrm flipH="1" flipV="1">
            <a:off x="7329012" y="5240919"/>
            <a:ext cx="37830" cy="29502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00" name="Oval 99"/>
          <p:cNvSpPr/>
          <p:nvPr/>
        </p:nvSpPr>
        <p:spPr>
          <a:xfrm>
            <a:off x="4089216" y="5599568"/>
            <a:ext cx="590052" cy="590052"/>
          </a:xfrm>
          <a:prstGeom prst="ellipse">
            <a:avLst/>
          </a:prstGeom>
          <a:solidFill>
            <a:schemeClr val="accent4">
              <a:lumMod val="40000"/>
              <a:lumOff val="60000"/>
            </a:schemeClr>
          </a:solidFill>
          <a:ln>
            <a:solidFill>
              <a:schemeClr val="accent4">
                <a:lumMod val="50000"/>
              </a:schemeClr>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400" dirty="0">
                <a:latin typeface="Triplicate T4c" pitchFamily="1" charset="0"/>
              </a:rPr>
              <a:t>…</a:t>
            </a:r>
          </a:p>
        </p:txBody>
      </p:sp>
      <p:sp>
        <p:nvSpPr>
          <p:cNvPr id="101" name="Oval 100"/>
          <p:cNvSpPr/>
          <p:nvPr/>
        </p:nvSpPr>
        <p:spPr>
          <a:xfrm>
            <a:off x="5073607" y="5599568"/>
            <a:ext cx="590052" cy="590052"/>
          </a:xfrm>
          <a:prstGeom prst="ellipse">
            <a:avLst/>
          </a:prstGeom>
          <a:solidFill>
            <a:schemeClr val="accent4">
              <a:lumMod val="40000"/>
              <a:lumOff val="60000"/>
            </a:schemeClr>
          </a:solidFill>
          <a:ln>
            <a:solidFill>
              <a:schemeClr val="accent4">
                <a:lumMod val="50000"/>
              </a:schemeClr>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400" dirty="0">
                <a:latin typeface="Triplicate T4c" pitchFamily="1" charset="0"/>
              </a:rPr>
              <a:t>B</a:t>
            </a:r>
          </a:p>
        </p:txBody>
      </p:sp>
      <p:cxnSp>
        <p:nvCxnSpPr>
          <p:cNvPr id="102" name="Straight Arrow Connector 101"/>
          <p:cNvCxnSpPr>
            <a:stCxn id="100" idx="6"/>
            <a:endCxn id="101" idx="2"/>
          </p:cNvCxnSpPr>
          <p:nvPr/>
        </p:nvCxnSpPr>
        <p:spPr>
          <a:xfrm>
            <a:off x="4679268" y="5894594"/>
            <a:ext cx="39433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3" name="Straight Arrow Connector 62"/>
          <p:cNvCxnSpPr>
            <a:stCxn id="101" idx="6"/>
            <a:endCxn id="14" idx="3"/>
          </p:cNvCxnSpPr>
          <p:nvPr/>
        </p:nvCxnSpPr>
        <p:spPr>
          <a:xfrm flipV="1">
            <a:off x="5663659" y="5154508"/>
            <a:ext cx="1456738" cy="74008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2831957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0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0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0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4" grpId="0" animBg="1"/>
      <p:bldP spid="70" grpId="0" animBg="1"/>
      <p:bldP spid="53" grpId="0"/>
      <p:bldP spid="56" grpId="0" animBg="1"/>
      <p:bldP spid="94" grpId="0" animBg="1"/>
      <p:bldP spid="100" grpId="0" animBg="1"/>
      <p:bldP spid="101"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Oval 8"/>
          <p:cNvSpPr/>
          <p:nvPr/>
        </p:nvSpPr>
        <p:spPr>
          <a:xfrm>
            <a:off x="7511337" y="4453591"/>
            <a:ext cx="564917" cy="583543"/>
          </a:xfrm>
          <a:prstGeom prst="ellipse">
            <a:avLst/>
          </a:prstGeom>
          <a:solidFill>
            <a:schemeClr val="accent6">
              <a:lumMod val="40000"/>
              <a:lumOff val="60000"/>
            </a:schemeClr>
          </a:solidFill>
          <a:ln>
            <a:solidFill>
              <a:schemeClr val="accent6">
                <a:lumMod val="50000"/>
              </a:schemeClr>
            </a:solidFill>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2800" dirty="0">
                <a:latin typeface="Triplicate T4c" pitchFamily="1" charset="0"/>
              </a:rPr>
              <a:t>F</a:t>
            </a:r>
          </a:p>
        </p:txBody>
      </p:sp>
      <p:sp>
        <p:nvSpPr>
          <p:cNvPr id="2" name="Rectangle 1"/>
          <p:cNvSpPr/>
          <p:nvPr/>
        </p:nvSpPr>
        <p:spPr>
          <a:xfrm>
            <a:off x="333873" y="3015834"/>
            <a:ext cx="2598147" cy="707886"/>
          </a:xfrm>
          <a:prstGeom prst="rect">
            <a:avLst/>
          </a:prstGeom>
        </p:spPr>
        <p:txBody>
          <a:bodyPr wrap="none">
            <a:spAutoFit/>
          </a:bodyPr>
          <a:lstStyle/>
          <a:p>
            <a:r>
              <a:rPr lang="en-US" sz="4000" dirty="0">
                <a:latin typeface="Gill Sans MT" panose="020B0502020104020203" pitchFamily="34" charset="0"/>
                <a:ea typeface="Fira Sans" panose="00000500000000000000" pitchFamily="50" charset="0"/>
              </a:rPr>
              <a:t>Pure Merge</a:t>
            </a:r>
          </a:p>
        </p:txBody>
      </p:sp>
      <p:sp>
        <p:nvSpPr>
          <p:cNvPr id="3" name="Oval 2"/>
          <p:cNvSpPr/>
          <p:nvPr/>
        </p:nvSpPr>
        <p:spPr>
          <a:xfrm>
            <a:off x="6178450" y="407262"/>
            <a:ext cx="564917" cy="583543"/>
          </a:xfrm>
          <a:prstGeom prst="ellipse">
            <a:avLst/>
          </a:prstGeom>
          <a:solidFill>
            <a:schemeClr val="accent5">
              <a:lumMod val="40000"/>
              <a:lumOff val="60000"/>
            </a:schemeClr>
          </a:solidFill>
          <a:ln>
            <a:solidFill>
              <a:schemeClr val="accent5">
                <a:lumMod val="50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2800" dirty="0">
                <a:latin typeface="Triplicate T4c" pitchFamily="1" charset="0"/>
              </a:rPr>
              <a:t>…</a:t>
            </a:r>
          </a:p>
        </p:txBody>
      </p:sp>
      <p:sp>
        <p:nvSpPr>
          <p:cNvPr id="4" name="Oval 3"/>
          <p:cNvSpPr/>
          <p:nvPr/>
        </p:nvSpPr>
        <p:spPr>
          <a:xfrm>
            <a:off x="6182546" y="1513240"/>
            <a:ext cx="564917" cy="583543"/>
          </a:xfrm>
          <a:prstGeom prst="ellipse">
            <a:avLst/>
          </a:prstGeom>
          <a:solidFill>
            <a:schemeClr val="accent5">
              <a:lumMod val="40000"/>
              <a:lumOff val="60000"/>
            </a:schemeClr>
          </a:solidFill>
          <a:ln>
            <a:solidFill>
              <a:schemeClr val="accent5">
                <a:lumMod val="50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2800" dirty="0">
                <a:latin typeface="Triplicate T4c" pitchFamily="1" charset="0"/>
              </a:rPr>
              <a:t>A</a:t>
            </a:r>
          </a:p>
        </p:txBody>
      </p:sp>
      <p:sp>
        <p:nvSpPr>
          <p:cNvPr id="5" name="Oval 4"/>
          <p:cNvSpPr/>
          <p:nvPr/>
        </p:nvSpPr>
        <p:spPr>
          <a:xfrm>
            <a:off x="6182546" y="2620586"/>
            <a:ext cx="564917" cy="583543"/>
          </a:xfrm>
          <a:prstGeom prst="ellipse">
            <a:avLst/>
          </a:prstGeom>
          <a:solidFill>
            <a:schemeClr val="accent5">
              <a:lumMod val="40000"/>
              <a:lumOff val="60000"/>
            </a:schemeClr>
          </a:solidFill>
          <a:ln>
            <a:solidFill>
              <a:schemeClr val="accent5">
                <a:lumMod val="50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2800" dirty="0">
                <a:latin typeface="Triplicate T4c" pitchFamily="1" charset="0"/>
              </a:rPr>
              <a:t>C</a:t>
            </a:r>
          </a:p>
        </p:txBody>
      </p:sp>
      <p:sp>
        <p:nvSpPr>
          <p:cNvPr id="7" name="Oval 6"/>
          <p:cNvSpPr/>
          <p:nvPr/>
        </p:nvSpPr>
        <p:spPr>
          <a:xfrm>
            <a:off x="7500072" y="2619477"/>
            <a:ext cx="564917" cy="583543"/>
          </a:xfrm>
          <a:prstGeom prst="ellipse">
            <a:avLst/>
          </a:prstGeom>
          <a:solidFill>
            <a:schemeClr val="accent6">
              <a:lumMod val="40000"/>
              <a:lumOff val="60000"/>
            </a:schemeClr>
          </a:solidFill>
          <a:ln>
            <a:solidFill>
              <a:schemeClr val="accent6">
                <a:lumMod val="50000"/>
              </a:schemeClr>
            </a:solidFill>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2800" dirty="0">
                <a:latin typeface="Triplicate T4c" pitchFamily="1" charset="0"/>
              </a:rPr>
              <a:t>D</a:t>
            </a:r>
          </a:p>
        </p:txBody>
      </p:sp>
      <p:sp>
        <p:nvSpPr>
          <p:cNvPr id="8" name="Oval 7"/>
          <p:cNvSpPr/>
          <p:nvPr/>
        </p:nvSpPr>
        <p:spPr>
          <a:xfrm>
            <a:off x="7511337" y="3536534"/>
            <a:ext cx="564917" cy="583543"/>
          </a:xfrm>
          <a:prstGeom prst="ellipse">
            <a:avLst/>
          </a:prstGeom>
          <a:solidFill>
            <a:schemeClr val="accent6">
              <a:lumMod val="40000"/>
              <a:lumOff val="60000"/>
            </a:schemeClr>
          </a:solidFill>
          <a:ln>
            <a:solidFill>
              <a:schemeClr val="accent6">
                <a:lumMod val="50000"/>
              </a:schemeClr>
            </a:solidFill>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2800" dirty="0">
                <a:latin typeface="Triplicate T4c" pitchFamily="1" charset="0"/>
              </a:rPr>
              <a:t>E</a:t>
            </a:r>
          </a:p>
        </p:txBody>
      </p:sp>
      <p:cxnSp>
        <p:nvCxnSpPr>
          <p:cNvPr id="10" name="Straight Arrow Connector 9"/>
          <p:cNvCxnSpPr>
            <a:stCxn id="3" idx="4"/>
            <a:endCxn id="4" idx="0"/>
          </p:cNvCxnSpPr>
          <p:nvPr/>
        </p:nvCxnSpPr>
        <p:spPr>
          <a:xfrm>
            <a:off x="6460909" y="990805"/>
            <a:ext cx="4096" cy="52243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 name="Straight Arrow Connector 10"/>
          <p:cNvCxnSpPr>
            <a:stCxn id="4" idx="4"/>
            <a:endCxn id="5" idx="0"/>
          </p:cNvCxnSpPr>
          <p:nvPr/>
        </p:nvCxnSpPr>
        <p:spPr>
          <a:xfrm>
            <a:off x="6465005" y="2096783"/>
            <a:ext cx="0" cy="52380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3" name="Straight Arrow Connector 12"/>
          <p:cNvCxnSpPr>
            <a:stCxn id="4" idx="5"/>
            <a:endCxn id="7" idx="1"/>
          </p:cNvCxnSpPr>
          <p:nvPr/>
        </p:nvCxnSpPr>
        <p:spPr>
          <a:xfrm>
            <a:off x="6664733" y="2011325"/>
            <a:ext cx="918069" cy="69361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4" name="Straight Arrow Connector 13"/>
          <p:cNvCxnSpPr>
            <a:stCxn id="7" idx="4"/>
            <a:endCxn id="8" idx="0"/>
          </p:cNvCxnSpPr>
          <p:nvPr/>
        </p:nvCxnSpPr>
        <p:spPr>
          <a:xfrm>
            <a:off x="7782531" y="3203020"/>
            <a:ext cx="11265" cy="3335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p:cNvCxnSpPr>
            <a:stCxn id="8" idx="4"/>
            <a:endCxn id="9" idx="0"/>
          </p:cNvCxnSpPr>
          <p:nvPr/>
        </p:nvCxnSpPr>
        <p:spPr>
          <a:xfrm>
            <a:off x="7793796" y="4120077"/>
            <a:ext cx="0" cy="3335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p:cNvCxnSpPr>
            <a:stCxn id="5" idx="5"/>
            <a:endCxn id="9" idx="1"/>
          </p:cNvCxnSpPr>
          <p:nvPr/>
        </p:nvCxnSpPr>
        <p:spPr>
          <a:xfrm>
            <a:off x="6664733" y="3118671"/>
            <a:ext cx="929334" cy="142037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7" name="Oval 16"/>
          <p:cNvSpPr/>
          <p:nvPr/>
        </p:nvSpPr>
        <p:spPr>
          <a:xfrm>
            <a:off x="6178449" y="5429300"/>
            <a:ext cx="564917" cy="583543"/>
          </a:xfrm>
          <a:prstGeom prst="ellipse">
            <a:avLst/>
          </a:prstGeom>
          <a:solidFill>
            <a:schemeClr val="accent5">
              <a:lumMod val="40000"/>
              <a:lumOff val="60000"/>
            </a:schemeClr>
          </a:solidFill>
          <a:ln>
            <a:solidFill>
              <a:schemeClr val="accent5">
                <a:lumMod val="50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2800" dirty="0">
                <a:latin typeface="Triplicate T4c" pitchFamily="1" charset="0"/>
              </a:rPr>
              <a:t>G</a:t>
            </a:r>
          </a:p>
        </p:txBody>
      </p:sp>
      <p:cxnSp>
        <p:nvCxnSpPr>
          <p:cNvPr id="18" name="Straight Arrow Connector 17"/>
          <p:cNvCxnSpPr>
            <a:stCxn id="5" idx="4"/>
            <a:endCxn id="17" idx="0"/>
          </p:cNvCxnSpPr>
          <p:nvPr/>
        </p:nvCxnSpPr>
        <p:spPr>
          <a:xfrm flipH="1">
            <a:off x="6460908" y="3204129"/>
            <a:ext cx="4097" cy="222517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9" name="Rounded Rectangle 18"/>
          <p:cNvSpPr/>
          <p:nvPr/>
        </p:nvSpPr>
        <p:spPr>
          <a:xfrm>
            <a:off x="3778624" y="2619216"/>
            <a:ext cx="1648187" cy="577417"/>
          </a:xfrm>
          <a:prstGeom prst="roundRect">
            <a:avLst/>
          </a:prstGeom>
          <a:solidFill>
            <a:schemeClr val="accent2">
              <a:lumMod val="40000"/>
              <a:lumOff val="60000"/>
            </a:schemeClr>
          </a:solidFill>
          <a:ln>
            <a:solidFill>
              <a:schemeClr val="accent2">
                <a:lumMod val="50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400" dirty="0">
                <a:latin typeface="Triplicate T4c" pitchFamily="1" charset="0"/>
              </a:rPr>
              <a:t>Develop</a:t>
            </a:r>
            <a:endParaRPr lang="en-US" sz="2400" baseline="-25000" dirty="0">
              <a:latin typeface="Triplicate T4c" pitchFamily="1" charset="0"/>
            </a:endParaRPr>
          </a:p>
        </p:txBody>
      </p:sp>
      <p:sp>
        <p:nvSpPr>
          <p:cNvPr id="20" name="Rounded Rectangle 19"/>
          <p:cNvSpPr/>
          <p:nvPr/>
        </p:nvSpPr>
        <p:spPr>
          <a:xfrm>
            <a:off x="8919198" y="3542660"/>
            <a:ext cx="1671108" cy="577417"/>
          </a:xfrm>
          <a:prstGeom prst="roundRect">
            <a:avLst/>
          </a:prstGeom>
          <a:solidFill>
            <a:schemeClr val="accent2">
              <a:lumMod val="40000"/>
              <a:lumOff val="60000"/>
            </a:schemeClr>
          </a:solidFill>
          <a:ln>
            <a:solidFill>
              <a:schemeClr val="accent2">
                <a:lumMod val="50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400" dirty="0">
                <a:latin typeface="Triplicate T4c" pitchFamily="1" charset="0"/>
              </a:rPr>
              <a:t>Feature</a:t>
            </a:r>
            <a:endParaRPr lang="en-US" sz="2400" baseline="-25000" dirty="0">
              <a:latin typeface="Triplicate T4c" pitchFamily="1" charset="0"/>
            </a:endParaRPr>
          </a:p>
        </p:txBody>
      </p:sp>
      <p:cxnSp>
        <p:nvCxnSpPr>
          <p:cNvPr id="21" name="Straight Arrow Connector 20"/>
          <p:cNvCxnSpPr>
            <a:stCxn id="19" idx="3"/>
            <a:endCxn id="5" idx="2"/>
          </p:cNvCxnSpPr>
          <p:nvPr/>
        </p:nvCxnSpPr>
        <p:spPr>
          <a:xfrm>
            <a:off x="5426811" y="2907925"/>
            <a:ext cx="755735" cy="443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2" name="Straight Arrow Connector 21"/>
          <p:cNvCxnSpPr>
            <a:stCxn id="20" idx="1"/>
            <a:endCxn id="8" idx="6"/>
          </p:cNvCxnSpPr>
          <p:nvPr/>
        </p:nvCxnSpPr>
        <p:spPr>
          <a:xfrm flipH="1" flipV="1">
            <a:off x="8076254" y="3828306"/>
            <a:ext cx="842944" cy="306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3" name="Oval 22"/>
          <p:cNvSpPr/>
          <p:nvPr/>
        </p:nvSpPr>
        <p:spPr>
          <a:xfrm>
            <a:off x="4860925" y="406152"/>
            <a:ext cx="564917" cy="583543"/>
          </a:xfrm>
          <a:prstGeom prst="ellipse">
            <a:avLst/>
          </a:prstGeom>
          <a:solidFill>
            <a:schemeClr val="accent4">
              <a:lumMod val="40000"/>
              <a:lumOff val="60000"/>
            </a:schemeClr>
          </a:solidFill>
          <a:ln>
            <a:solidFill>
              <a:schemeClr val="accent4">
                <a:lumMod val="50000"/>
              </a:schemeClr>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800" dirty="0">
                <a:latin typeface="Triplicate T4c" pitchFamily="1" charset="0"/>
              </a:rPr>
              <a:t>…</a:t>
            </a:r>
          </a:p>
        </p:txBody>
      </p:sp>
      <p:sp>
        <p:nvSpPr>
          <p:cNvPr id="24" name="Oval 23"/>
          <p:cNvSpPr/>
          <p:nvPr/>
        </p:nvSpPr>
        <p:spPr>
          <a:xfrm>
            <a:off x="4860926" y="1512130"/>
            <a:ext cx="564917" cy="583543"/>
          </a:xfrm>
          <a:prstGeom prst="ellipse">
            <a:avLst/>
          </a:prstGeom>
          <a:solidFill>
            <a:schemeClr val="accent4">
              <a:lumMod val="40000"/>
              <a:lumOff val="60000"/>
            </a:schemeClr>
          </a:solidFill>
          <a:ln>
            <a:solidFill>
              <a:schemeClr val="accent4">
                <a:lumMod val="50000"/>
              </a:schemeClr>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800" dirty="0">
                <a:latin typeface="Triplicate T4c" pitchFamily="1" charset="0"/>
              </a:rPr>
              <a:t>B</a:t>
            </a:r>
          </a:p>
        </p:txBody>
      </p:sp>
      <p:cxnSp>
        <p:nvCxnSpPr>
          <p:cNvPr id="25" name="Straight Arrow Connector 24"/>
          <p:cNvCxnSpPr>
            <a:stCxn id="23" idx="4"/>
            <a:endCxn id="24" idx="0"/>
          </p:cNvCxnSpPr>
          <p:nvPr/>
        </p:nvCxnSpPr>
        <p:spPr>
          <a:xfrm>
            <a:off x="5143384" y="989695"/>
            <a:ext cx="1" cy="52243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p:cNvCxnSpPr>
            <a:stCxn id="24" idx="4"/>
          </p:cNvCxnSpPr>
          <p:nvPr/>
        </p:nvCxnSpPr>
        <p:spPr>
          <a:xfrm>
            <a:off x="5143385" y="2095673"/>
            <a:ext cx="1121891" cy="60926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3" name="Straight Arrow Connector 32"/>
          <p:cNvCxnSpPr>
            <a:stCxn id="9" idx="3"/>
            <a:endCxn id="17" idx="7"/>
          </p:cNvCxnSpPr>
          <p:nvPr/>
        </p:nvCxnSpPr>
        <p:spPr>
          <a:xfrm flipH="1">
            <a:off x="6660636" y="4951676"/>
            <a:ext cx="933431" cy="56308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700182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par>
                                <p:cTn id="14" presetID="42" presetClass="path" presetSubtype="0" accel="50000" decel="50000" fill="hold" grpId="0" nodeType="withEffect">
                                  <p:stCondLst>
                                    <p:cond delay="0"/>
                                  </p:stCondLst>
                                  <p:childTnLst>
                                    <p:animMotion origin="layout" path="M 0 -4.81481E-6 L 0 0.13565 " pathEditMode="relative" rAng="0" ptsTypes="AA">
                                      <p:cBhvr>
                                        <p:cTn id="15" dur="1000" fill="hold"/>
                                        <p:tgtEl>
                                          <p:spTgt spid="20"/>
                                        </p:tgtEl>
                                        <p:attrNameLst>
                                          <p:attrName>ppt_x</p:attrName>
                                          <p:attrName>ppt_y</p:attrName>
                                        </p:attrNameLst>
                                      </p:cBhvr>
                                      <p:rCtr x="0" y="6782"/>
                                    </p:animMotion>
                                  </p:childTnLst>
                                </p:cTn>
                              </p:par>
                              <p:par>
                                <p:cTn id="16" presetID="42" presetClass="path" presetSubtype="0" accel="50000" decel="50000" fill="hold" nodeType="withEffect">
                                  <p:stCondLst>
                                    <p:cond delay="0"/>
                                  </p:stCondLst>
                                  <p:childTnLst>
                                    <p:animMotion origin="layout" path="M 5E-6 -3.33333E-6 L 5E-6 0.13773 " pathEditMode="relative" rAng="0" ptsTypes="AA">
                                      <p:cBhvr>
                                        <p:cTn id="17" dur="1000" fill="hold"/>
                                        <p:tgtEl>
                                          <p:spTgt spid="22"/>
                                        </p:tgtEl>
                                        <p:attrNameLst>
                                          <p:attrName>ppt_x</p:attrName>
                                          <p:attrName>ppt_y</p:attrName>
                                        </p:attrNameLst>
                                      </p:cBhvr>
                                      <p:rCtr x="0" y="6875"/>
                                    </p:animMotion>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500"/>
                                        <p:tgtEl>
                                          <p:spTgt spid="17"/>
                                        </p:tgtEl>
                                      </p:cBhvr>
                                    </p:animEffect>
                                  </p:childTnLst>
                                </p:cTn>
                              </p:par>
                              <p:par>
                                <p:cTn id="26" presetID="10" presetClass="entr" presetSubtype="0" fill="hold" nodeType="withEffect">
                                  <p:stCondLst>
                                    <p:cond delay="0"/>
                                  </p:stCondLst>
                                  <p:childTnLst>
                                    <p:set>
                                      <p:cBhvr>
                                        <p:cTn id="27" dur="1" fill="hold">
                                          <p:stCondLst>
                                            <p:cond delay="0"/>
                                          </p:stCondLst>
                                        </p:cTn>
                                        <p:tgtEl>
                                          <p:spTgt spid="33"/>
                                        </p:tgtEl>
                                        <p:attrNameLst>
                                          <p:attrName>style.visibility</p:attrName>
                                        </p:attrNameLst>
                                      </p:cBhvr>
                                      <p:to>
                                        <p:strVal val="visible"/>
                                      </p:to>
                                    </p:set>
                                    <p:animEffect transition="in" filter="fade">
                                      <p:cBhvr>
                                        <p:cTn id="28" dur="500"/>
                                        <p:tgtEl>
                                          <p:spTgt spid="33"/>
                                        </p:tgtEl>
                                      </p:cBhvr>
                                    </p:animEffect>
                                  </p:childTnLst>
                                </p:cTn>
                              </p:par>
                              <p:par>
                                <p:cTn id="29" presetID="42" presetClass="path" presetSubtype="0" accel="50000" decel="50000" fill="hold" grpId="0" nodeType="withEffect">
                                  <p:stCondLst>
                                    <p:cond delay="0"/>
                                  </p:stCondLst>
                                  <p:childTnLst>
                                    <p:animMotion origin="layout" path="M -3.95833E-6 -4.07407E-6 L -3.95833E-6 0.40741 " pathEditMode="relative" rAng="0" ptsTypes="AA">
                                      <p:cBhvr>
                                        <p:cTn id="30" dur="1000" fill="hold"/>
                                        <p:tgtEl>
                                          <p:spTgt spid="19"/>
                                        </p:tgtEl>
                                        <p:attrNameLst>
                                          <p:attrName>ppt_x</p:attrName>
                                          <p:attrName>ppt_y</p:attrName>
                                        </p:attrNameLst>
                                      </p:cBhvr>
                                      <p:rCtr x="0" y="20370"/>
                                    </p:animMotion>
                                  </p:childTnLst>
                                </p:cTn>
                              </p:par>
                              <p:par>
                                <p:cTn id="31" presetID="42" presetClass="path" presetSubtype="0" accel="50000" decel="50000" fill="hold" nodeType="withEffect">
                                  <p:stCondLst>
                                    <p:cond delay="0"/>
                                  </p:stCondLst>
                                  <p:childTnLst>
                                    <p:animMotion origin="layout" path="M -1.66667E-6 4.44444E-6 L -1.66667E-6 0.40902 " pathEditMode="relative" rAng="0" ptsTypes="AA">
                                      <p:cBhvr>
                                        <p:cTn id="32" dur="1000" fill="hold"/>
                                        <p:tgtEl>
                                          <p:spTgt spid="21"/>
                                        </p:tgtEl>
                                        <p:attrNameLst>
                                          <p:attrName>ppt_x</p:attrName>
                                          <p:attrName>ppt_y</p:attrName>
                                        </p:attrNameLst>
                                      </p:cBhvr>
                                      <p:rCtr x="0" y="2044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7" grpId="0" animBg="1"/>
      <p:bldP spid="19" grpId="0" animBg="1"/>
      <p:bldP spid="20"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34166" y="3023306"/>
            <a:ext cx="5336397" cy="1323439"/>
          </a:xfrm>
          <a:prstGeom prst="rect">
            <a:avLst/>
          </a:prstGeom>
          <a:noFill/>
        </p:spPr>
        <p:txBody>
          <a:bodyPr wrap="none" rtlCol="0">
            <a:spAutoFit/>
          </a:bodyPr>
          <a:lstStyle/>
          <a:p>
            <a:r>
              <a:rPr lang="en-US" sz="4000" dirty="0">
                <a:latin typeface="Gill Sans MT" panose="020B0502020104020203" pitchFamily="34" charset="0"/>
                <a:ea typeface="Fira Sans" panose="00000500000000000000" pitchFamily="50" charset="0"/>
              </a:rPr>
              <a:t>Pure Rebase</a:t>
            </a:r>
          </a:p>
          <a:p>
            <a:r>
              <a:rPr lang="en-US" sz="4000" dirty="0">
                <a:latin typeface="Gill Sans MT" panose="020B0502020104020203" pitchFamily="34" charset="0"/>
                <a:ea typeface="Fira Sans" panose="00000500000000000000" pitchFamily="50" charset="0"/>
              </a:rPr>
              <a:t>(Keep or Delete Branch)</a:t>
            </a:r>
          </a:p>
        </p:txBody>
      </p:sp>
      <p:sp>
        <p:nvSpPr>
          <p:cNvPr id="62" name="Oval 61"/>
          <p:cNvSpPr/>
          <p:nvPr/>
        </p:nvSpPr>
        <p:spPr>
          <a:xfrm>
            <a:off x="7357671" y="483074"/>
            <a:ext cx="564917" cy="583543"/>
          </a:xfrm>
          <a:prstGeom prst="ellipse">
            <a:avLst/>
          </a:prstGeom>
          <a:solidFill>
            <a:schemeClr val="accent5">
              <a:lumMod val="40000"/>
              <a:lumOff val="60000"/>
            </a:schemeClr>
          </a:solidFill>
          <a:ln>
            <a:solidFill>
              <a:schemeClr val="accent5">
                <a:lumMod val="50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2800" dirty="0">
                <a:latin typeface="Triplicate T4c" pitchFamily="1" charset="0"/>
              </a:rPr>
              <a:t>…</a:t>
            </a:r>
          </a:p>
        </p:txBody>
      </p:sp>
      <p:sp>
        <p:nvSpPr>
          <p:cNvPr id="63" name="Oval 62"/>
          <p:cNvSpPr/>
          <p:nvPr/>
        </p:nvSpPr>
        <p:spPr>
          <a:xfrm>
            <a:off x="7361767" y="1589052"/>
            <a:ext cx="564917" cy="583543"/>
          </a:xfrm>
          <a:prstGeom prst="ellipse">
            <a:avLst/>
          </a:prstGeom>
          <a:solidFill>
            <a:schemeClr val="accent5">
              <a:lumMod val="40000"/>
              <a:lumOff val="60000"/>
            </a:schemeClr>
          </a:solidFill>
          <a:ln>
            <a:solidFill>
              <a:schemeClr val="accent5">
                <a:lumMod val="50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2800" dirty="0">
                <a:latin typeface="Triplicate T4c" pitchFamily="1" charset="0"/>
              </a:rPr>
              <a:t>A</a:t>
            </a:r>
          </a:p>
        </p:txBody>
      </p:sp>
      <p:sp>
        <p:nvSpPr>
          <p:cNvPr id="64" name="Oval 63"/>
          <p:cNvSpPr/>
          <p:nvPr/>
        </p:nvSpPr>
        <p:spPr>
          <a:xfrm>
            <a:off x="7361767" y="2696398"/>
            <a:ext cx="564917" cy="583543"/>
          </a:xfrm>
          <a:prstGeom prst="ellipse">
            <a:avLst/>
          </a:prstGeom>
          <a:solidFill>
            <a:schemeClr val="accent5">
              <a:lumMod val="40000"/>
              <a:lumOff val="60000"/>
            </a:schemeClr>
          </a:solidFill>
          <a:ln>
            <a:solidFill>
              <a:schemeClr val="accent5">
                <a:lumMod val="50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2800" dirty="0">
                <a:latin typeface="Triplicate T4c" pitchFamily="1" charset="0"/>
              </a:rPr>
              <a:t>B</a:t>
            </a:r>
          </a:p>
        </p:txBody>
      </p:sp>
      <p:sp>
        <p:nvSpPr>
          <p:cNvPr id="65" name="Oval 64"/>
          <p:cNvSpPr/>
          <p:nvPr/>
        </p:nvSpPr>
        <p:spPr>
          <a:xfrm>
            <a:off x="8679293" y="2695289"/>
            <a:ext cx="564917" cy="583543"/>
          </a:xfrm>
          <a:prstGeom prst="ellipse">
            <a:avLst/>
          </a:prstGeom>
          <a:solidFill>
            <a:schemeClr val="accent6">
              <a:lumMod val="40000"/>
              <a:lumOff val="60000"/>
            </a:schemeClr>
          </a:solidFill>
          <a:ln>
            <a:solidFill>
              <a:schemeClr val="accent6">
                <a:lumMod val="50000"/>
              </a:schemeClr>
            </a:solidFill>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2800" dirty="0">
                <a:latin typeface="Triplicate T4c" pitchFamily="1" charset="0"/>
              </a:rPr>
              <a:t>C</a:t>
            </a:r>
          </a:p>
        </p:txBody>
      </p:sp>
      <p:sp>
        <p:nvSpPr>
          <p:cNvPr id="66" name="Oval 65"/>
          <p:cNvSpPr/>
          <p:nvPr/>
        </p:nvSpPr>
        <p:spPr>
          <a:xfrm>
            <a:off x="8690558" y="3612346"/>
            <a:ext cx="564917" cy="583543"/>
          </a:xfrm>
          <a:prstGeom prst="ellipse">
            <a:avLst/>
          </a:prstGeom>
          <a:solidFill>
            <a:schemeClr val="accent6">
              <a:lumMod val="40000"/>
              <a:lumOff val="60000"/>
            </a:schemeClr>
          </a:solidFill>
          <a:ln>
            <a:solidFill>
              <a:schemeClr val="accent6">
                <a:lumMod val="50000"/>
              </a:schemeClr>
            </a:solidFill>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2800" dirty="0">
                <a:latin typeface="Triplicate T4c" pitchFamily="1" charset="0"/>
              </a:rPr>
              <a:t>D</a:t>
            </a:r>
          </a:p>
        </p:txBody>
      </p:sp>
      <p:cxnSp>
        <p:nvCxnSpPr>
          <p:cNvPr id="67" name="Straight Arrow Connector 66"/>
          <p:cNvCxnSpPr>
            <a:stCxn id="62" idx="4"/>
            <a:endCxn id="63" idx="0"/>
          </p:cNvCxnSpPr>
          <p:nvPr/>
        </p:nvCxnSpPr>
        <p:spPr>
          <a:xfrm>
            <a:off x="7640130" y="1066617"/>
            <a:ext cx="4096" cy="52243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8" name="Straight Arrow Connector 67"/>
          <p:cNvCxnSpPr>
            <a:stCxn id="63" idx="4"/>
            <a:endCxn id="64" idx="0"/>
          </p:cNvCxnSpPr>
          <p:nvPr/>
        </p:nvCxnSpPr>
        <p:spPr>
          <a:xfrm>
            <a:off x="7644226" y="2172595"/>
            <a:ext cx="0" cy="52380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9" name="Straight Arrow Connector 68"/>
          <p:cNvCxnSpPr>
            <a:stCxn id="63" idx="5"/>
            <a:endCxn id="65" idx="1"/>
          </p:cNvCxnSpPr>
          <p:nvPr/>
        </p:nvCxnSpPr>
        <p:spPr>
          <a:xfrm>
            <a:off x="7843954" y="2087137"/>
            <a:ext cx="918069" cy="69361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0" name="Straight Arrow Connector 69"/>
          <p:cNvCxnSpPr>
            <a:stCxn id="65" idx="4"/>
            <a:endCxn id="66" idx="0"/>
          </p:cNvCxnSpPr>
          <p:nvPr/>
        </p:nvCxnSpPr>
        <p:spPr>
          <a:xfrm>
            <a:off x="8961752" y="3278832"/>
            <a:ext cx="11265" cy="3335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71" name="Rounded Rectangle 70"/>
          <p:cNvSpPr/>
          <p:nvPr/>
        </p:nvSpPr>
        <p:spPr>
          <a:xfrm>
            <a:off x="4957845" y="2695028"/>
            <a:ext cx="1648187" cy="577417"/>
          </a:xfrm>
          <a:prstGeom prst="roundRect">
            <a:avLst/>
          </a:prstGeom>
          <a:solidFill>
            <a:schemeClr val="accent2">
              <a:lumMod val="40000"/>
              <a:lumOff val="60000"/>
            </a:schemeClr>
          </a:solidFill>
          <a:ln>
            <a:solidFill>
              <a:schemeClr val="accent2">
                <a:lumMod val="50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400" dirty="0">
                <a:latin typeface="Triplicate T4c" pitchFamily="1" charset="0"/>
              </a:rPr>
              <a:t>Develop</a:t>
            </a:r>
            <a:endParaRPr lang="en-US" sz="2400" baseline="-25000" dirty="0">
              <a:latin typeface="Triplicate T4c" pitchFamily="1" charset="0"/>
            </a:endParaRPr>
          </a:p>
        </p:txBody>
      </p:sp>
      <p:sp>
        <p:nvSpPr>
          <p:cNvPr id="72" name="Rounded Rectangle 71"/>
          <p:cNvSpPr/>
          <p:nvPr/>
        </p:nvSpPr>
        <p:spPr>
          <a:xfrm>
            <a:off x="10098419" y="3618472"/>
            <a:ext cx="1671108" cy="577417"/>
          </a:xfrm>
          <a:prstGeom prst="roundRect">
            <a:avLst/>
          </a:prstGeom>
          <a:solidFill>
            <a:schemeClr val="accent2">
              <a:lumMod val="40000"/>
              <a:lumOff val="60000"/>
            </a:schemeClr>
          </a:solidFill>
          <a:ln>
            <a:solidFill>
              <a:schemeClr val="accent2">
                <a:lumMod val="50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400" dirty="0">
                <a:latin typeface="Triplicate T4c" pitchFamily="1" charset="0"/>
              </a:rPr>
              <a:t>Feature</a:t>
            </a:r>
            <a:endParaRPr lang="en-US" sz="2400" baseline="-25000" dirty="0">
              <a:latin typeface="Triplicate T4c" pitchFamily="1" charset="0"/>
            </a:endParaRPr>
          </a:p>
        </p:txBody>
      </p:sp>
      <p:cxnSp>
        <p:nvCxnSpPr>
          <p:cNvPr id="73" name="Straight Arrow Connector 72"/>
          <p:cNvCxnSpPr>
            <a:stCxn id="71" idx="3"/>
            <a:endCxn id="64" idx="2"/>
          </p:cNvCxnSpPr>
          <p:nvPr/>
        </p:nvCxnSpPr>
        <p:spPr>
          <a:xfrm>
            <a:off x="6606032" y="2983737"/>
            <a:ext cx="755735" cy="443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4" name="Straight Arrow Connector 73"/>
          <p:cNvCxnSpPr>
            <a:stCxn id="72" idx="1"/>
            <a:endCxn id="66" idx="6"/>
          </p:cNvCxnSpPr>
          <p:nvPr/>
        </p:nvCxnSpPr>
        <p:spPr>
          <a:xfrm flipH="1" flipV="1">
            <a:off x="9255475" y="3904118"/>
            <a:ext cx="842944" cy="306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329450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4.16667E-7 -1.11111E-6 L 0.00026 0.15972 " pathEditMode="relative" rAng="0" ptsTypes="AA">
                                      <p:cBhvr>
                                        <p:cTn id="6" dur="2000" fill="hold"/>
                                        <p:tgtEl>
                                          <p:spTgt spid="69"/>
                                        </p:tgtEl>
                                        <p:attrNameLst>
                                          <p:attrName>ppt_x</p:attrName>
                                          <p:attrName>ppt_y</p:attrName>
                                        </p:attrNameLst>
                                      </p:cBhvr>
                                      <p:rCtr x="13" y="7986"/>
                                    </p:animMotion>
                                  </p:childTnLst>
                                </p:cTn>
                              </p:par>
                              <p:par>
                                <p:cTn id="7" presetID="42" presetClass="path" presetSubtype="0" accel="50000" decel="50000" fill="hold" grpId="0" nodeType="withEffect">
                                  <p:stCondLst>
                                    <p:cond delay="0"/>
                                  </p:stCondLst>
                                  <p:childTnLst>
                                    <p:animMotion origin="layout" path="M 3.95833E-6 3.33333E-6 L 0.00091 0.15347 " pathEditMode="relative" rAng="0" ptsTypes="AA">
                                      <p:cBhvr>
                                        <p:cTn id="8" dur="2000" fill="hold"/>
                                        <p:tgtEl>
                                          <p:spTgt spid="65"/>
                                        </p:tgtEl>
                                        <p:attrNameLst>
                                          <p:attrName>ppt_x</p:attrName>
                                          <p:attrName>ppt_y</p:attrName>
                                        </p:attrNameLst>
                                      </p:cBhvr>
                                      <p:rCtr x="39" y="7662"/>
                                    </p:animMotion>
                                  </p:childTnLst>
                                </p:cTn>
                              </p:par>
                              <p:par>
                                <p:cTn id="9" presetID="42" presetClass="path" presetSubtype="0" accel="50000" decel="50000" fill="hold" grpId="0" nodeType="withEffect">
                                  <p:stCondLst>
                                    <p:cond delay="0"/>
                                  </p:stCondLst>
                                  <p:childTnLst>
                                    <p:animMotion origin="layout" path="M 2.5E-6 -2.96296E-6 L 2.5E-6 0.15718 " pathEditMode="relative" rAng="0" ptsTypes="AA">
                                      <p:cBhvr>
                                        <p:cTn id="10" dur="2000" fill="hold"/>
                                        <p:tgtEl>
                                          <p:spTgt spid="66"/>
                                        </p:tgtEl>
                                        <p:attrNameLst>
                                          <p:attrName>ppt_x</p:attrName>
                                          <p:attrName>ppt_y</p:attrName>
                                        </p:attrNameLst>
                                      </p:cBhvr>
                                      <p:rCtr x="0" y="7847"/>
                                    </p:animMotion>
                                  </p:childTnLst>
                                </p:cTn>
                              </p:par>
                              <p:par>
                                <p:cTn id="11" presetID="42" presetClass="path" presetSubtype="0" accel="50000" decel="50000" fill="hold" nodeType="withEffect">
                                  <p:stCondLst>
                                    <p:cond delay="0"/>
                                  </p:stCondLst>
                                  <p:childTnLst>
                                    <p:animMotion origin="layout" path="M 3.33333E-6 -4.81481E-6 L 0.00104 0.15718 " pathEditMode="relative" rAng="0" ptsTypes="AA">
                                      <p:cBhvr>
                                        <p:cTn id="12" dur="2000" fill="hold"/>
                                        <p:tgtEl>
                                          <p:spTgt spid="70"/>
                                        </p:tgtEl>
                                        <p:attrNameLst>
                                          <p:attrName>ppt_x</p:attrName>
                                          <p:attrName>ppt_y</p:attrName>
                                        </p:attrNameLst>
                                      </p:cBhvr>
                                      <p:rCtr x="52" y="7847"/>
                                    </p:animMotion>
                                  </p:childTnLst>
                                </p:cTn>
                              </p:par>
                              <p:par>
                                <p:cTn id="13" presetID="42" presetClass="path" presetSubtype="0" accel="50000" decel="50000" fill="hold" grpId="0" nodeType="withEffect">
                                  <p:stCondLst>
                                    <p:cond delay="0"/>
                                  </p:stCondLst>
                                  <p:childTnLst>
                                    <p:animMotion origin="layout" path="M -4.79167E-6 4.07407E-6 L -0.00039 0.1625 " pathEditMode="relative" rAng="0" ptsTypes="AA">
                                      <p:cBhvr>
                                        <p:cTn id="14" dur="2000" fill="hold"/>
                                        <p:tgtEl>
                                          <p:spTgt spid="72"/>
                                        </p:tgtEl>
                                        <p:attrNameLst>
                                          <p:attrName>ppt_x</p:attrName>
                                          <p:attrName>ppt_y</p:attrName>
                                        </p:attrNameLst>
                                      </p:cBhvr>
                                      <p:rCtr x="-26" y="8125"/>
                                    </p:animMotion>
                                  </p:childTnLst>
                                </p:cTn>
                              </p:par>
                              <p:par>
                                <p:cTn id="15" presetID="42" presetClass="path" presetSubtype="0" accel="50000" decel="50000" fill="hold" nodeType="withEffect">
                                  <p:stCondLst>
                                    <p:cond delay="0"/>
                                  </p:stCondLst>
                                  <p:childTnLst>
                                    <p:animMotion origin="layout" path="M 2.08333E-7 -4.44444E-6 L 0.00013 0.16065 " pathEditMode="relative" rAng="0" ptsTypes="AA">
                                      <p:cBhvr>
                                        <p:cTn id="16" dur="2000" fill="hold"/>
                                        <p:tgtEl>
                                          <p:spTgt spid="74"/>
                                        </p:tgtEl>
                                        <p:attrNameLst>
                                          <p:attrName>ppt_x</p:attrName>
                                          <p:attrName>ppt_y</p:attrName>
                                        </p:attrNameLst>
                                      </p:cBhvr>
                                      <p:rCtr x="0" y="8032"/>
                                    </p:animMotion>
                                  </p:childTnLst>
                                </p:cTn>
                              </p:par>
                              <p:par>
                                <p:cTn id="17" presetID="18" presetClass="emph" presetSubtype="0" fill="hold" grpId="1" nodeType="withEffect">
                                  <p:stCondLst>
                                    <p:cond delay="0"/>
                                  </p:stCondLst>
                                  <p:childTnLst>
                                    <p:set>
                                      <p:cBhvr override="childStyle">
                                        <p:cTn id="18" dur="500" fill="hold"/>
                                        <p:tgtEl>
                                          <p:spTgt spid="65"/>
                                        </p:tgtEl>
                                        <p:attrNameLst>
                                          <p:attrName>style.textDecorationUnderline</p:attrName>
                                        </p:attrNameLst>
                                      </p:cBhvr>
                                      <p:to>
                                        <p:strVal val="true"/>
                                      </p:to>
                                    </p:set>
                                  </p:childTnLst>
                                </p:cTn>
                              </p:par>
                              <p:par>
                                <p:cTn id="19" presetID="18" presetClass="emph" presetSubtype="0" fill="hold" grpId="1" nodeType="withEffect">
                                  <p:stCondLst>
                                    <p:cond delay="0"/>
                                  </p:stCondLst>
                                  <p:childTnLst>
                                    <p:set>
                                      <p:cBhvr override="childStyle">
                                        <p:cTn id="20" dur="500" fill="hold"/>
                                        <p:tgtEl>
                                          <p:spTgt spid="66"/>
                                        </p:tgtEl>
                                        <p:attrNameLst>
                                          <p:attrName>style.textDecorationUnderline</p:attrName>
                                        </p:attrNameLst>
                                      </p:cBhvr>
                                      <p:to>
                                        <p:strVal val="true"/>
                                      </p:to>
                                    </p:set>
                                  </p:childTnLst>
                                </p:cTn>
                              </p:par>
                            </p:childTnLst>
                          </p:cTn>
                        </p:par>
                      </p:childTnLst>
                    </p:cTn>
                  </p:par>
                  <p:par>
                    <p:cTn id="21" fill="hold">
                      <p:stCondLst>
                        <p:cond delay="indefinite"/>
                      </p:stCondLst>
                      <p:childTnLst>
                        <p:par>
                          <p:cTn id="22" fill="hold">
                            <p:stCondLst>
                              <p:cond delay="0"/>
                            </p:stCondLst>
                            <p:childTnLst>
                              <p:par>
                                <p:cTn id="23" presetID="42" presetClass="path" presetSubtype="0" accel="50000" decel="50000" fill="hold" grpId="0" nodeType="clickEffect">
                                  <p:stCondLst>
                                    <p:cond delay="0"/>
                                  </p:stCondLst>
                                  <p:childTnLst>
                                    <p:animMotion origin="layout" path="M 1.25E-6 -3.7037E-6 L 0.10885 0.29121 " pathEditMode="relative" rAng="0" ptsTypes="AA">
                                      <p:cBhvr>
                                        <p:cTn id="24" dur="1000" fill="hold"/>
                                        <p:tgtEl>
                                          <p:spTgt spid="71"/>
                                        </p:tgtEl>
                                        <p:attrNameLst>
                                          <p:attrName>ppt_x</p:attrName>
                                          <p:attrName>ppt_y</p:attrName>
                                        </p:attrNameLst>
                                      </p:cBhvr>
                                      <p:rCtr x="5443" y="14560"/>
                                    </p:animMotion>
                                  </p:childTnLst>
                                </p:cTn>
                              </p:par>
                              <p:par>
                                <p:cTn id="25" presetID="42" presetClass="path" presetSubtype="0" accel="50000" decel="50000" fill="hold" nodeType="withEffect">
                                  <p:stCondLst>
                                    <p:cond delay="0"/>
                                  </p:stCondLst>
                                  <p:childTnLst>
                                    <p:animMotion origin="layout" path="M 3.54167E-6 3.33333E-6 L 0.10963 0.28889 " pathEditMode="relative" rAng="0" ptsTypes="AA">
                                      <p:cBhvr>
                                        <p:cTn id="26" dur="1000" fill="hold"/>
                                        <p:tgtEl>
                                          <p:spTgt spid="73"/>
                                        </p:tgtEl>
                                        <p:attrNameLst>
                                          <p:attrName>ppt_x</p:attrName>
                                          <p:attrName>ppt_y</p:attrName>
                                        </p:attrNameLst>
                                      </p:cBhvr>
                                      <p:rCtr x="5482" y="14444"/>
                                    </p:animMotion>
                                  </p:childTnLst>
                                </p:cTn>
                              </p:par>
                              <p:par>
                                <p:cTn id="27" presetID="7" presetClass="emph" presetSubtype="2" fill="hold" nodeType="withEffect">
                                  <p:stCondLst>
                                    <p:cond delay="0"/>
                                  </p:stCondLst>
                                  <p:childTnLst>
                                    <p:animClr clrSpc="rgb" dir="cw">
                                      <p:cBhvr>
                                        <p:cTn id="28" dur="1000" fill="hold"/>
                                        <p:tgtEl>
                                          <p:spTgt spid="66"/>
                                        </p:tgtEl>
                                        <p:attrNameLst>
                                          <p:attrName>stroke.color</p:attrName>
                                        </p:attrNameLst>
                                      </p:cBhvr>
                                      <p:to>
                                        <a:srgbClr val="203864"/>
                                      </p:to>
                                    </p:animClr>
                                    <p:set>
                                      <p:cBhvr>
                                        <p:cTn id="29" dur="1000" fill="hold"/>
                                        <p:tgtEl>
                                          <p:spTgt spid="66"/>
                                        </p:tgtEl>
                                        <p:attrNameLst>
                                          <p:attrName>stroke.on</p:attrName>
                                        </p:attrNameLst>
                                      </p:cBhvr>
                                      <p:to>
                                        <p:strVal val="true"/>
                                      </p:to>
                                    </p:set>
                                  </p:childTnLst>
                                </p:cTn>
                              </p:par>
                              <p:par>
                                <p:cTn id="30" presetID="1" presetClass="emph" presetSubtype="2" fill="hold" nodeType="withEffect">
                                  <p:stCondLst>
                                    <p:cond delay="0"/>
                                  </p:stCondLst>
                                  <p:childTnLst>
                                    <p:animClr clrSpc="rgb" dir="cw">
                                      <p:cBhvr>
                                        <p:cTn id="31" dur="1000" fill="hold"/>
                                        <p:tgtEl>
                                          <p:spTgt spid="66"/>
                                        </p:tgtEl>
                                        <p:attrNameLst>
                                          <p:attrName>fillcolor</p:attrName>
                                        </p:attrNameLst>
                                      </p:cBhvr>
                                      <p:to>
                                        <a:srgbClr val="B4C7E7"/>
                                      </p:to>
                                    </p:animClr>
                                    <p:set>
                                      <p:cBhvr>
                                        <p:cTn id="32" dur="1000" fill="hold"/>
                                        <p:tgtEl>
                                          <p:spTgt spid="66"/>
                                        </p:tgtEl>
                                        <p:attrNameLst>
                                          <p:attrName>fill.type</p:attrName>
                                        </p:attrNameLst>
                                      </p:cBhvr>
                                      <p:to>
                                        <p:strVal val="solid"/>
                                      </p:to>
                                    </p:set>
                                    <p:set>
                                      <p:cBhvr>
                                        <p:cTn id="33" dur="1000" fill="hold"/>
                                        <p:tgtEl>
                                          <p:spTgt spid="66"/>
                                        </p:tgtEl>
                                        <p:attrNameLst>
                                          <p:attrName>fill.on</p:attrName>
                                        </p:attrNameLst>
                                      </p:cBhvr>
                                      <p:to>
                                        <p:strVal val="true"/>
                                      </p:to>
                                    </p:set>
                                  </p:childTnLst>
                                </p:cTn>
                              </p:par>
                              <p:par>
                                <p:cTn id="34" presetID="7" presetClass="emph" presetSubtype="2" fill="hold" nodeType="withEffect">
                                  <p:stCondLst>
                                    <p:cond delay="0"/>
                                  </p:stCondLst>
                                  <p:childTnLst>
                                    <p:animClr clrSpc="rgb" dir="cw">
                                      <p:cBhvr>
                                        <p:cTn id="35" dur="1000" fill="hold"/>
                                        <p:tgtEl>
                                          <p:spTgt spid="65"/>
                                        </p:tgtEl>
                                        <p:attrNameLst>
                                          <p:attrName>stroke.color</p:attrName>
                                        </p:attrNameLst>
                                      </p:cBhvr>
                                      <p:to>
                                        <a:srgbClr val="203864"/>
                                      </p:to>
                                    </p:animClr>
                                    <p:set>
                                      <p:cBhvr>
                                        <p:cTn id="36" dur="1000" fill="hold"/>
                                        <p:tgtEl>
                                          <p:spTgt spid="65"/>
                                        </p:tgtEl>
                                        <p:attrNameLst>
                                          <p:attrName>stroke.on</p:attrName>
                                        </p:attrNameLst>
                                      </p:cBhvr>
                                      <p:to>
                                        <p:strVal val="true"/>
                                      </p:to>
                                    </p:set>
                                  </p:childTnLst>
                                </p:cTn>
                              </p:par>
                              <p:par>
                                <p:cTn id="37" presetID="1" presetClass="emph" presetSubtype="2" fill="hold" nodeType="withEffect">
                                  <p:stCondLst>
                                    <p:cond delay="0"/>
                                  </p:stCondLst>
                                  <p:childTnLst>
                                    <p:animClr clrSpc="rgb" dir="cw">
                                      <p:cBhvr>
                                        <p:cTn id="38" dur="1000" fill="hold"/>
                                        <p:tgtEl>
                                          <p:spTgt spid="65"/>
                                        </p:tgtEl>
                                        <p:attrNameLst>
                                          <p:attrName>fillcolor</p:attrName>
                                        </p:attrNameLst>
                                      </p:cBhvr>
                                      <p:to>
                                        <a:srgbClr val="B4C7E7"/>
                                      </p:to>
                                    </p:animClr>
                                    <p:set>
                                      <p:cBhvr>
                                        <p:cTn id="39" dur="1000" fill="hold"/>
                                        <p:tgtEl>
                                          <p:spTgt spid="65"/>
                                        </p:tgtEl>
                                        <p:attrNameLst>
                                          <p:attrName>fill.type</p:attrName>
                                        </p:attrNameLst>
                                      </p:cBhvr>
                                      <p:to>
                                        <p:strVal val="solid"/>
                                      </p:to>
                                    </p:set>
                                    <p:set>
                                      <p:cBhvr>
                                        <p:cTn id="40" dur="1000" fill="hold"/>
                                        <p:tgtEl>
                                          <p:spTgt spid="65"/>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animBg="1"/>
      <p:bldP spid="65" grpId="1" animBg="1"/>
      <p:bldP spid="66" grpId="0" animBg="1"/>
      <p:bldP spid="66" grpId="1" animBg="1"/>
      <p:bldP spid="71" grpId="0" animBg="1"/>
      <p:bldP spid="72"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35558" y="3023307"/>
            <a:ext cx="4261103" cy="707886"/>
          </a:xfrm>
          <a:prstGeom prst="rect">
            <a:avLst/>
          </a:prstGeom>
          <a:noFill/>
        </p:spPr>
        <p:txBody>
          <a:bodyPr wrap="none" rtlCol="0">
            <a:spAutoFit/>
          </a:bodyPr>
          <a:lstStyle/>
          <a:p>
            <a:r>
              <a:rPr lang="en-US" sz="4000" dirty="0">
                <a:latin typeface="Gill Sans MT" panose="020B0502020104020203" pitchFamily="34" charset="0"/>
                <a:ea typeface="Fira Sans" panose="00000500000000000000" pitchFamily="50" charset="0"/>
              </a:rPr>
              <a:t>Rebase Then Merge</a:t>
            </a:r>
          </a:p>
        </p:txBody>
      </p:sp>
      <p:sp>
        <p:nvSpPr>
          <p:cNvPr id="31" name="Oval 30"/>
          <p:cNvSpPr/>
          <p:nvPr/>
        </p:nvSpPr>
        <p:spPr>
          <a:xfrm>
            <a:off x="7357671" y="483074"/>
            <a:ext cx="564917" cy="583543"/>
          </a:xfrm>
          <a:prstGeom prst="ellipse">
            <a:avLst/>
          </a:prstGeom>
          <a:solidFill>
            <a:schemeClr val="accent5">
              <a:lumMod val="40000"/>
              <a:lumOff val="60000"/>
            </a:schemeClr>
          </a:solidFill>
          <a:ln>
            <a:solidFill>
              <a:schemeClr val="accent5">
                <a:lumMod val="50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2800" dirty="0">
                <a:latin typeface="Triplicate T4c" pitchFamily="1" charset="0"/>
              </a:rPr>
              <a:t>…</a:t>
            </a:r>
          </a:p>
        </p:txBody>
      </p:sp>
      <p:sp>
        <p:nvSpPr>
          <p:cNvPr id="32" name="Oval 31"/>
          <p:cNvSpPr/>
          <p:nvPr/>
        </p:nvSpPr>
        <p:spPr>
          <a:xfrm>
            <a:off x="7361767" y="1589052"/>
            <a:ext cx="564917" cy="583543"/>
          </a:xfrm>
          <a:prstGeom prst="ellipse">
            <a:avLst/>
          </a:prstGeom>
          <a:solidFill>
            <a:schemeClr val="accent5">
              <a:lumMod val="40000"/>
              <a:lumOff val="60000"/>
            </a:schemeClr>
          </a:solidFill>
          <a:ln>
            <a:solidFill>
              <a:schemeClr val="accent5">
                <a:lumMod val="50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2800" dirty="0">
                <a:latin typeface="Triplicate T4c" pitchFamily="1" charset="0"/>
              </a:rPr>
              <a:t>A</a:t>
            </a:r>
          </a:p>
        </p:txBody>
      </p:sp>
      <p:sp>
        <p:nvSpPr>
          <p:cNvPr id="33" name="Oval 32"/>
          <p:cNvSpPr/>
          <p:nvPr/>
        </p:nvSpPr>
        <p:spPr>
          <a:xfrm>
            <a:off x="7361767" y="2696398"/>
            <a:ext cx="564917" cy="583543"/>
          </a:xfrm>
          <a:prstGeom prst="ellipse">
            <a:avLst/>
          </a:prstGeom>
          <a:solidFill>
            <a:schemeClr val="accent5">
              <a:lumMod val="40000"/>
              <a:lumOff val="60000"/>
            </a:schemeClr>
          </a:solidFill>
          <a:ln>
            <a:solidFill>
              <a:schemeClr val="accent5">
                <a:lumMod val="50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2800" dirty="0">
                <a:latin typeface="Triplicate T4c" pitchFamily="1" charset="0"/>
              </a:rPr>
              <a:t>C</a:t>
            </a:r>
          </a:p>
        </p:txBody>
      </p:sp>
      <p:sp>
        <p:nvSpPr>
          <p:cNvPr id="34" name="Oval 33"/>
          <p:cNvSpPr/>
          <p:nvPr/>
        </p:nvSpPr>
        <p:spPr>
          <a:xfrm>
            <a:off x="8679293" y="2695289"/>
            <a:ext cx="564917" cy="583543"/>
          </a:xfrm>
          <a:prstGeom prst="ellipse">
            <a:avLst/>
          </a:prstGeom>
          <a:solidFill>
            <a:schemeClr val="accent6">
              <a:lumMod val="40000"/>
              <a:lumOff val="60000"/>
            </a:schemeClr>
          </a:solidFill>
          <a:ln>
            <a:solidFill>
              <a:schemeClr val="accent6">
                <a:lumMod val="50000"/>
              </a:schemeClr>
            </a:solidFill>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2800" dirty="0">
                <a:latin typeface="Triplicate T4c" pitchFamily="1" charset="0"/>
              </a:rPr>
              <a:t>D</a:t>
            </a:r>
          </a:p>
        </p:txBody>
      </p:sp>
      <p:sp>
        <p:nvSpPr>
          <p:cNvPr id="35" name="Oval 34"/>
          <p:cNvSpPr/>
          <p:nvPr/>
        </p:nvSpPr>
        <p:spPr>
          <a:xfrm>
            <a:off x="8690558" y="3612346"/>
            <a:ext cx="564917" cy="583543"/>
          </a:xfrm>
          <a:prstGeom prst="ellipse">
            <a:avLst/>
          </a:prstGeom>
          <a:solidFill>
            <a:schemeClr val="accent6">
              <a:lumMod val="40000"/>
              <a:lumOff val="60000"/>
            </a:schemeClr>
          </a:solidFill>
          <a:ln>
            <a:solidFill>
              <a:schemeClr val="accent6">
                <a:lumMod val="50000"/>
              </a:schemeClr>
            </a:solidFill>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2800" dirty="0">
                <a:latin typeface="Triplicate T4c" pitchFamily="1" charset="0"/>
              </a:rPr>
              <a:t>E</a:t>
            </a:r>
          </a:p>
        </p:txBody>
      </p:sp>
      <p:cxnSp>
        <p:nvCxnSpPr>
          <p:cNvPr id="36" name="Straight Arrow Connector 35"/>
          <p:cNvCxnSpPr>
            <a:stCxn id="31" idx="4"/>
            <a:endCxn id="32" idx="0"/>
          </p:cNvCxnSpPr>
          <p:nvPr/>
        </p:nvCxnSpPr>
        <p:spPr>
          <a:xfrm>
            <a:off x="7640130" y="1066617"/>
            <a:ext cx="4096" cy="52243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7" name="Straight Arrow Connector 36"/>
          <p:cNvCxnSpPr>
            <a:stCxn id="32" idx="4"/>
            <a:endCxn id="33" idx="0"/>
          </p:cNvCxnSpPr>
          <p:nvPr/>
        </p:nvCxnSpPr>
        <p:spPr>
          <a:xfrm>
            <a:off x="7644226" y="2172595"/>
            <a:ext cx="0" cy="52380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8" name="Straight Arrow Connector 37"/>
          <p:cNvCxnSpPr>
            <a:stCxn id="32" idx="5"/>
            <a:endCxn id="34" idx="1"/>
          </p:cNvCxnSpPr>
          <p:nvPr/>
        </p:nvCxnSpPr>
        <p:spPr>
          <a:xfrm>
            <a:off x="7843954" y="2087137"/>
            <a:ext cx="918069" cy="69361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9" name="Straight Arrow Connector 38"/>
          <p:cNvCxnSpPr>
            <a:stCxn id="34" idx="4"/>
            <a:endCxn id="35" idx="0"/>
          </p:cNvCxnSpPr>
          <p:nvPr/>
        </p:nvCxnSpPr>
        <p:spPr>
          <a:xfrm>
            <a:off x="8961752" y="3278832"/>
            <a:ext cx="11265" cy="3335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0" name="Rounded Rectangle 39"/>
          <p:cNvSpPr/>
          <p:nvPr/>
        </p:nvSpPr>
        <p:spPr>
          <a:xfrm>
            <a:off x="4957845" y="2695028"/>
            <a:ext cx="1648187" cy="577417"/>
          </a:xfrm>
          <a:prstGeom prst="roundRect">
            <a:avLst/>
          </a:prstGeom>
          <a:solidFill>
            <a:schemeClr val="accent2">
              <a:lumMod val="40000"/>
              <a:lumOff val="60000"/>
            </a:schemeClr>
          </a:solidFill>
          <a:ln>
            <a:solidFill>
              <a:schemeClr val="accent2">
                <a:lumMod val="50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400" dirty="0">
                <a:latin typeface="Triplicate T4c" pitchFamily="1" charset="0"/>
              </a:rPr>
              <a:t>Develop</a:t>
            </a:r>
            <a:endParaRPr lang="en-US" sz="2400" baseline="-25000" dirty="0">
              <a:latin typeface="Triplicate T4c" pitchFamily="1" charset="0"/>
            </a:endParaRPr>
          </a:p>
        </p:txBody>
      </p:sp>
      <p:sp>
        <p:nvSpPr>
          <p:cNvPr id="41" name="Rounded Rectangle 40"/>
          <p:cNvSpPr/>
          <p:nvPr/>
        </p:nvSpPr>
        <p:spPr>
          <a:xfrm>
            <a:off x="10098419" y="3618472"/>
            <a:ext cx="1671108" cy="577417"/>
          </a:xfrm>
          <a:prstGeom prst="roundRect">
            <a:avLst/>
          </a:prstGeom>
          <a:solidFill>
            <a:schemeClr val="accent2">
              <a:lumMod val="40000"/>
              <a:lumOff val="60000"/>
            </a:schemeClr>
          </a:solidFill>
          <a:ln>
            <a:solidFill>
              <a:schemeClr val="accent2">
                <a:lumMod val="50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400" dirty="0">
                <a:latin typeface="Triplicate T4c" pitchFamily="1" charset="0"/>
              </a:rPr>
              <a:t>Feature</a:t>
            </a:r>
            <a:endParaRPr lang="en-US" sz="2400" baseline="-25000" dirty="0">
              <a:latin typeface="Triplicate T4c" pitchFamily="1" charset="0"/>
            </a:endParaRPr>
          </a:p>
        </p:txBody>
      </p:sp>
      <p:cxnSp>
        <p:nvCxnSpPr>
          <p:cNvPr id="42" name="Straight Arrow Connector 41"/>
          <p:cNvCxnSpPr>
            <a:stCxn id="40" idx="3"/>
            <a:endCxn id="33" idx="2"/>
          </p:cNvCxnSpPr>
          <p:nvPr/>
        </p:nvCxnSpPr>
        <p:spPr>
          <a:xfrm>
            <a:off x="6606032" y="2983737"/>
            <a:ext cx="755735" cy="443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3" name="Straight Arrow Connector 42"/>
          <p:cNvCxnSpPr>
            <a:stCxn id="41" idx="1"/>
            <a:endCxn id="35" idx="6"/>
          </p:cNvCxnSpPr>
          <p:nvPr/>
        </p:nvCxnSpPr>
        <p:spPr>
          <a:xfrm flipH="1" flipV="1">
            <a:off x="9255475" y="3904118"/>
            <a:ext cx="842944" cy="306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7" name="Oval 46"/>
          <p:cNvSpPr/>
          <p:nvPr/>
        </p:nvSpPr>
        <p:spPr>
          <a:xfrm>
            <a:off x="6057899" y="483074"/>
            <a:ext cx="564917" cy="583543"/>
          </a:xfrm>
          <a:prstGeom prst="ellipse">
            <a:avLst/>
          </a:prstGeom>
          <a:solidFill>
            <a:schemeClr val="accent4">
              <a:lumMod val="40000"/>
              <a:lumOff val="60000"/>
            </a:schemeClr>
          </a:solidFill>
          <a:ln>
            <a:solidFill>
              <a:schemeClr val="accent4">
                <a:lumMod val="50000"/>
              </a:schemeClr>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800" dirty="0">
                <a:latin typeface="Triplicate T4c" pitchFamily="1" charset="0"/>
              </a:rPr>
              <a:t>…</a:t>
            </a:r>
          </a:p>
        </p:txBody>
      </p:sp>
      <p:sp>
        <p:nvSpPr>
          <p:cNvPr id="48" name="Oval 47"/>
          <p:cNvSpPr/>
          <p:nvPr/>
        </p:nvSpPr>
        <p:spPr>
          <a:xfrm>
            <a:off x="6057900" y="1589052"/>
            <a:ext cx="564917" cy="583543"/>
          </a:xfrm>
          <a:prstGeom prst="ellipse">
            <a:avLst/>
          </a:prstGeom>
          <a:solidFill>
            <a:schemeClr val="accent4">
              <a:lumMod val="40000"/>
              <a:lumOff val="60000"/>
            </a:schemeClr>
          </a:solidFill>
          <a:ln>
            <a:solidFill>
              <a:schemeClr val="accent4">
                <a:lumMod val="50000"/>
              </a:schemeClr>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800" dirty="0">
                <a:latin typeface="Triplicate T4c" pitchFamily="1" charset="0"/>
              </a:rPr>
              <a:t>B</a:t>
            </a:r>
          </a:p>
        </p:txBody>
      </p:sp>
      <p:cxnSp>
        <p:nvCxnSpPr>
          <p:cNvPr id="49" name="Straight Arrow Connector 48"/>
          <p:cNvCxnSpPr>
            <a:stCxn id="47" idx="4"/>
            <a:endCxn id="48" idx="0"/>
          </p:cNvCxnSpPr>
          <p:nvPr/>
        </p:nvCxnSpPr>
        <p:spPr>
          <a:xfrm>
            <a:off x="6340358" y="1066617"/>
            <a:ext cx="1" cy="52243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0" name="Straight Arrow Connector 49"/>
          <p:cNvCxnSpPr>
            <a:stCxn id="48" idx="4"/>
          </p:cNvCxnSpPr>
          <p:nvPr/>
        </p:nvCxnSpPr>
        <p:spPr>
          <a:xfrm>
            <a:off x="6340359" y="2172595"/>
            <a:ext cx="1121891" cy="60926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1" name="Oval 50"/>
          <p:cNvSpPr/>
          <p:nvPr/>
        </p:nvSpPr>
        <p:spPr>
          <a:xfrm>
            <a:off x="7359941" y="5336504"/>
            <a:ext cx="564917" cy="583543"/>
          </a:xfrm>
          <a:prstGeom prst="ellipse">
            <a:avLst/>
          </a:prstGeom>
          <a:solidFill>
            <a:schemeClr val="accent5">
              <a:lumMod val="40000"/>
              <a:lumOff val="60000"/>
            </a:schemeClr>
          </a:solidFill>
          <a:ln>
            <a:solidFill>
              <a:schemeClr val="accent5">
                <a:lumMod val="50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2800" dirty="0">
                <a:latin typeface="Triplicate T4c" pitchFamily="1" charset="0"/>
              </a:rPr>
              <a:t>F</a:t>
            </a:r>
          </a:p>
        </p:txBody>
      </p:sp>
      <p:cxnSp>
        <p:nvCxnSpPr>
          <p:cNvPr id="52" name="Straight Arrow Connector 51"/>
          <p:cNvCxnSpPr>
            <a:endCxn id="51" idx="6"/>
          </p:cNvCxnSpPr>
          <p:nvPr/>
        </p:nvCxnSpPr>
        <p:spPr>
          <a:xfrm flipH="1">
            <a:off x="7924858" y="5129081"/>
            <a:ext cx="800999" cy="49919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2" name="Straight Arrow Connector 21"/>
          <p:cNvCxnSpPr>
            <a:stCxn id="33" idx="4"/>
          </p:cNvCxnSpPr>
          <p:nvPr/>
        </p:nvCxnSpPr>
        <p:spPr>
          <a:xfrm flipH="1">
            <a:off x="7640130" y="3279941"/>
            <a:ext cx="4096" cy="205656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23664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4.16667E-7 -1.11111E-6 L 0.00026 0.15972 " pathEditMode="relative" rAng="0" ptsTypes="AA">
                                      <p:cBhvr>
                                        <p:cTn id="6" dur="2000" fill="hold"/>
                                        <p:tgtEl>
                                          <p:spTgt spid="38"/>
                                        </p:tgtEl>
                                        <p:attrNameLst>
                                          <p:attrName>ppt_x</p:attrName>
                                          <p:attrName>ppt_y</p:attrName>
                                        </p:attrNameLst>
                                      </p:cBhvr>
                                      <p:rCtr x="13" y="7986"/>
                                    </p:animMotion>
                                  </p:childTnLst>
                                </p:cTn>
                              </p:par>
                              <p:par>
                                <p:cTn id="7" presetID="42" presetClass="path" presetSubtype="0" accel="50000" decel="50000" fill="hold" grpId="0" nodeType="withEffect">
                                  <p:stCondLst>
                                    <p:cond delay="0"/>
                                  </p:stCondLst>
                                  <p:childTnLst>
                                    <p:animMotion origin="layout" path="M 3.95833E-6 3.33333E-6 L 0.00091 0.15347 " pathEditMode="relative" rAng="0" ptsTypes="AA">
                                      <p:cBhvr>
                                        <p:cTn id="8" dur="2000" fill="hold"/>
                                        <p:tgtEl>
                                          <p:spTgt spid="34"/>
                                        </p:tgtEl>
                                        <p:attrNameLst>
                                          <p:attrName>ppt_x</p:attrName>
                                          <p:attrName>ppt_y</p:attrName>
                                        </p:attrNameLst>
                                      </p:cBhvr>
                                      <p:rCtr x="39" y="7662"/>
                                    </p:animMotion>
                                  </p:childTnLst>
                                </p:cTn>
                              </p:par>
                              <p:par>
                                <p:cTn id="9" presetID="42" presetClass="path" presetSubtype="0" accel="50000" decel="50000" fill="hold" grpId="0" nodeType="withEffect">
                                  <p:stCondLst>
                                    <p:cond delay="0"/>
                                  </p:stCondLst>
                                  <p:childTnLst>
                                    <p:animMotion origin="layout" path="M 2.5E-6 -2.96296E-6 L 2.5E-6 0.15718 " pathEditMode="relative" rAng="0" ptsTypes="AA">
                                      <p:cBhvr>
                                        <p:cTn id="10" dur="2000" fill="hold"/>
                                        <p:tgtEl>
                                          <p:spTgt spid="35"/>
                                        </p:tgtEl>
                                        <p:attrNameLst>
                                          <p:attrName>ppt_x</p:attrName>
                                          <p:attrName>ppt_y</p:attrName>
                                        </p:attrNameLst>
                                      </p:cBhvr>
                                      <p:rCtr x="0" y="7847"/>
                                    </p:animMotion>
                                  </p:childTnLst>
                                </p:cTn>
                              </p:par>
                              <p:par>
                                <p:cTn id="11" presetID="42" presetClass="path" presetSubtype="0" accel="50000" decel="50000" fill="hold" nodeType="withEffect">
                                  <p:stCondLst>
                                    <p:cond delay="0"/>
                                  </p:stCondLst>
                                  <p:childTnLst>
                                    <p:animMotion origin="layout" path="M 3.33333E-6 -4.81481E-6 L 0.00104 0.15718 " pathEditMode="relative" rAng="0" ptsTypes="AA">
                                      <p:cBhvr>
                                        <p:cTn id="12" dur="2000" fill="hold"/>
                                        <p:tgtEl>
                                          <p:spTgt spid="39"/>
                                        </p:tgtEl>
                                        <p:attrNameLst>
                                          <p:attrName>ppt_x</p:attrName>
                                          <p:attrName>ppt_y</p:attrName>
                                        </p:attrNameLst>
                                      </p:cBhvr>
                                      <p:rCtr x="52" y="7847"/>
                                    </p:animMotion>
                                  </p:childTnLst>
                                </p:cTn>
                              </p:par>
                              <p:par>
                                <p:cTn id="13" presetID="42" presetClass="path" presetSubtype="0" accel="50000" decel="50000" fill="hold" grpId="0" nodeType="withEffect">
                                  <p:stCondLst>
                                    <p:cond delay="0"/>
                                  </p:stCondLst>
                                  <p:childTnLst>
                                    <p:animMotion origin="layout" path="M -4.79167E-6 4.07407E-6 L -0.00039 0.1625 " pathEditMode="relative" rAng="0" ptsTypes="AA">
                                      <p:cBhvr>
                                        <p:cTn id="14" dur="2000" fill="hold"/>
                                        <p:tgtEl>
                                          <p:spTgt spid="41"/>
                                        </p:tgtEl>
                                        <p:attrNameLst>
                                          <p:attrName>ppt_x</p:attrName>
                                          <p:attrName>ppt_y</p:attrName>
                                        </p:attrNameLst>
                                      </p:cBhvr>
                                      <p:rCtr x="-26" y="8125"/>
                                    </p:animMotion>
                                  </p:childTnLst>
                                </p:cTn>
                              </p:par>
                              <p:par>
                                <p:cTn id="15" presetID="42" presetClass="path" presetSubtype="0" accel="50000" decel="50000" fill="hold" nodeType="withEffect">
                                  <p:stCondLst>
                                    <p:cond delay="0"/>
                                  </p:stCondLst>
                                  <p:childTnLst>
                                    <p:animMotion origin="layout" path="M 2.08333E-7 -4.44444E-6 L 0.00013 0.16065 " pathEditMode="relative" rAng="0" ptsTypes="AA">
                                      <p:cBhvr>
                                        <p:cTn id="16" dur="2000" fill="hold"/>
                                        <p:tgtEl>
                                          <p:spTgt spid="43"/>
                                        </p:tgtEl>
                                        <p:attrNameLst>
                                          <p:attrName>ppt_x</p:attrName>
                                          <p:attrName>ppt_y</p:attrName>
                                        </p:attrNameLst>
                                      </p:cBhvr>
                                      <p:rCtr x="0" y="8032"/>
                                    </p:animMotion>
                                  </p:childTnLst>
                                </p:cTn>
                              </p:par>
                              <p:par>
                                <p:cTn id="17" presetID="18" presetClass="emph" presetSubtype="0" fill="hold" grpId="1" nodeType="withEffect">
                                  <p:stCondLst>
                                    <p:cond delay="0"/>
                                  </p:stCondLst>
                                  <p:childTnLst>
                                    <p:set>
                                      <p:cBhvr override="childStyle">
                                        <p:cTn id="18" dur="500" fill="hold"/>
                                        <p:tgtEl>
                                          <p:spTgt spid="34"/>
                                        </p:tgtEl>
                                        <p:attrNameLst>
                                          <p:attrName>style.textDecorationUnderline</p:attrName>
                                        </p:attrNameLst>
                                      </p:cBhvr>
                                      <p:to>
                                        <p:strVal val="true"/>
                                      </p:to>
                                    </p:set>
                                  </p:childTnLst>
                                </p:cTn>
                              </p:par>
                              <p:par>
                                <p:cTn id="19" presetID="18" presetClass="emph" presetSubtype="0" fill="hold" grpId="1" nodeType="withEffect">
                                  <p:stCondLst>
                                    <p:cond delay="0"/>
                                  </p:stCondLst>
                                  <p:childTnLst>
                                    <p:set>
                                      <p:cBhvr override="childStyle">
                                        <p:cTn id="20" dur="500" fill="hold"/>
                                        <p:tgtEl>
                                          <p:spTgt spid="35"/>
                                        </p:tgtEl>
                                        <p:attrNameLst>
                                          <p:attrName>style.textDecorationUnderline</p:attrName>
                                        </p:attrNameLst>
                                      </p:cBhvr>
                                      <p:to>
                                        <p:strVal val="true"/>
                                      </p:to>
                                    </p:se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51"/>
                                        </p:tgtEl>
                                        <p:attrNameLst>
                                          <p:attrName>style.visibility</p:attrName>
                                        </p:attrNameLst>
                                      </p:cBhvr>
                                      <p:to>
                                        <p:strVal val="visible"/>
                                      </p:to>
                                    </p:set>
                                    <p:animEffect transition="in" filter="fade">
                                      <p:cBhvr>
                                        <p:cTn id="25" dur="500"/>
                                        <p:tgtEl>
                                          <p:spTgt spid="51"/>
                                        </p:tgtEl>
                                      </p:cBhvr>
                                    </p:animEffect>
                                  </p:childTnLst>
                                </p:cTn>
                              </p:par>
                              <p:par>
                                <p:cTn id="26" presetID="10" presetClass="entr" presetSubtype="0" fill="hold" nodeType="withEffect">
                                  <p:stCondLst>
                                    <p:cond delay="0"/>
                                  </p:stCondLst>
                                  <p:childTnLst>
                                    <p:set>
                                      <p:cBhvr>
                                        <p:cTn id="27" dur="1" fill="hold">
                                          <p:stCondLst>
                                            <p:cond delay="0"/>
                                          </p:stCondLst>
                                        </p:cTn>
                                        <p:tgtEl>
                                          <p:spTgt spid="52"/>
                                        </p:tgtEl>
                                        <p:attrNameLst>
                                          <p:attrName>style.visibility</p:attrName>
                                        </p:attrNameLst>
                                      </p:cBhvr>
                                      <p:to>
                                        <p:strVal val="visible"/>
                                      </p:to>
                                    </p:set>
                                    <p:animEffect transition="in" filter="fade">
                                      <p:cBhvr>
                                        <p:cTn id="28" dur="500"/>
                                        <p:tgtEl>
                                          <p:spTgt spid="52"/>
                                        </p:tgtEl>
                                      </p:cBhvr>
                                    </p:animEffect>
                                  </p:childTnLst>
                                </p:cTn>
                              </p:par>
                              <p:par>
                                <p:cTn id="29" presetID="42" presetClass="path" presetSubtype="0" accel="50000" decel="50000" fill="hold" grpId="0" nodeType="withEffect">
                                  <p:stCondLst>
                                    <p:cond delay="0"/>
                                  </p:stCondLst>
                                  <p:childTnLst>
                                    <p:animMotion origin="layout" path="M 1.25E-6 -3.7037E-6 L -0.00156 0.38565 " pathEditMode="relative" rAng="0" ptsTypes="AA">
                                      <p:cBhvr>
                                        <p:cTn id="30" dur="1000" fill="hold"/>
                                        <p:tgtEl>
                                          <p:spTgt spid="40"/>
                                        </p:tgtEl>
                                        <p:attrNameLst>
                                          <p:attrName>ppt_x</p:attrName>
                                          <p:attrName>ppt_y</p:attrName>
                                        </p:attrNameLst>
                                      </p:cBhvr>
                                      <p:rCtr x="-78" y="19282"/>
                                    </p:animMotion>
                                  </p:childTnLst>
                                </p:cTn>
                              </p:par>
                              <p:par>
                                <p:cTn id="31" presetID="42" presetClass="path" presetSubtype="0" accel="50000" decel="50000" fill="hold" nodeType="withEffect">
                                  <p:stCondLst>
                                    <p:cond delay="0"/>
                                  </p:stCondLst>
                                  <p:childTnLst>
                                    <p:animMotion origin="layout" path="M 3.54167E-6 3.33333E-6 L 0.00208 0.38518 " pathEditMode="relative" rAng="0" ptsTypes="AA">
                                      <p:cBhvr>
                                        <p:cTn id="32" dur="1000" fill="hold"/>
                                        <p:tgtEl>
                                          <p:spTgt spid="42"/>
                                        </p:tgtEl>
                                        <p:attrNameLst>
                                          <p:attrName>ppt_x</p:attrName>
                                          <p:attrName>ppt_y</p:attrName>
                                        </p:attrNameLst>
                                      </p:cBhvr>
                                      <p:rCtr x="104" y="19259"/>
                                    </p:animMotion>
                                  </p:childTnLst>
                                </p:cTn>
                              </p:par>
                              <p:par>
                                <p:cTn id="33" presetID="1" presetClass="entr" presetSubtype="0" fill="hold" nodeType="with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4" grpId="1" animBg="1"/>
      <p:bldP spid="35" grpId="0" animBg="1"/>
      <p:bldP spid="35" grpId="1" animBg="1"/>
      <p:bldP spid="40" grpId="0" animBg="1"/>
      <p:bldP spid="41" grpId="0" animBg="1"/>
      <p:bldP spid="51"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Oval 84"/>
          <p:cNvSpPr/>
          <p:nvPr/>
        </p:nvSpPr>
        <p:spPr>
          <a:xfrm>
            <a:off x="7357671" y="483074"/>
            <a:ext cx="564917" cy="583543"/>
          </a:xfrm>
          <a:prstGeom prst="ellipse">
            <a:avLst/>
          </a:prstGeom>
          <a:solidFill>
            <a:schemeClr val="accent5">
              <a:lumMod val="40000"/>
              <a:lumOff val="60000"/>
            </a:schemeClr>
          </a:solidFill>
          <a:ln>
            <a:solidFill>
              <a:schemeClr val="accent5">
                <a:lumMod val="50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2800" dirty="0">
                <a:latin typeface="Triplicate T4c" pitchFamily="1" charset="0"/>
              </a:rPr>
              <a:t>…</a:t>
            </a:r>
          </a:p>
        </p:txBody>
      </p:sp>
      <p:sp>
        <p:nvSpPr>
          <p:cNvPr id="86" name="Oval 85"/>
          <p:cNvSpPr/>
          <p:nvPr/>
        </p:nvSpPr>
        <p:spPr>
          <a:xfrm>
            <a:off x="7361767" y="1589052"/>
            <a:ext cx="564917" cy="583543"/>
          </a:xfrm>
          <a:prstGeom prst="ellipse">
            <a:avLst/>
          </a:prstGeom>
          <a:solidFill>
            <a:schemeClr val="accent5">
              <a:lumMod val="40000"/>
              <a:lumOff val="60000"/>
            </a:schemeClr>
          </a:solidFill>
          <a:ln>
            <a:solidFill>
              <a:schemeClr val="accent5">
                <a:lumMod val="50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2800" dirty="0">
                <a:latin typeface="Triplicate T4c" pitchFamily="1" charset="0"/>
              </a:rPr>
              <a:t>A</a:t>
            </a:r>
          </a:p>
        </p:txBody>
      </p:sp>
      <p:sp>
        <p:nvSpPr>
          <p:cNvPr id="87" name="Oval 86"/>
          <p:cNvSpPr/>
          <p:nvPr/>
        </p:nvSpPr>
        <p:spPr>
          <a:xfrm>
            <a:off x="7361767" y="2696398"/>
            <a:ext cx="564917" cy="583543"/>
          </a:xfrm>
          <a:prstGeom prst="ellipse">
            <a:avLst/>
          </a:prstGeom>
          <a:solidFill>
            <a:schemeClr val="accent5">
              <a:lumMod val="40000"/>
              <a:lumOff val="60000"/>
            </a:schemeClr>
          </a:solidFill>
          <a:ln>
            <a:solidFill>
              <a:schemeClr val="accent5">
                <a:lumMod val="50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2800" dirty="0">
                <a:latin typeface="Triplicate T4c" pitchFamily="1" charset="0"/>
              </a:rPr>
              <a:t>B</a:t>
            </a:r>
          </a:p>
        </p:txBody>
      </p:sp>
      <p:sp>
        <p:nvSpPr>
          <p:cNvPr id="88" name="Oval 87"/>
          <p:cNvSpPr/>
          <p:nvPr/>
        </p:nvSpPr>
        <p:spPr>
          <a:xfrm>
            <a:off x="8679293" y="2695289"/>
            <a:ext cx="564917" cy="583543"/>
          </a:xfrm>
          <a:prstGeom prst="ellipse">
            <a:avLst/>
          </a:prstGeom>
          <a:solidFill>
            <a:schemeClr val="accent6">
              <a:lumMod val="40000"/>
              <a:lumOff val="60000"/>
            </a:schemeClr>
          </a:solidFill>
          <a:ln>
            <a:solidFill>
              <a:schemeClr val="accent6">
                <a:lumMod val="50000"/>
              </a:schemeClr>
            </a:solidFill>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2800" dirty="0">
                <a:latin typeface="Triplicate T4c" pitchFamily="1" charset="0"/>
              </a:rPr>
              <a:t>D</a:t>
            </a:r>
          </a:p>
        </p:txBody>
      </p:sp>
      <p:sp>
        <p:nvSpPr>
          <p:cNvPr id="89" name="Oval 88"/>
          <p:cNvSpPr/>
          <p:nvPr/>
        </p:nvSpPr>
        <p:spPr>
          <a:xfrm>
            <a:off x="8679293" y="3731193"/>
            <a:ext cx="564917" cy="583543"/>
          </a:xfrm>
          <a:prstGeom prst="ellipse">
            <a:avLst/>
          </a:prstGeom>
          <a:solidFill>
            <a:schemeClr val="accent6">
              <a:lumMod val="40000"/>
              <a:lumOff val="60000"/>
            </a:schemeClr>
          </a:solidFill>
          <a:ln>
            <a:solidFill>
              <a:schemeClr val="accent6">
                <a:lumMod val="50000"/>
              </a:schemeClr>
            </a:solidFill>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2800" dirty="0">
                <a:latin typeface="Triplicate T4c" pitchFamily="1" charset="0"/>
              </a:rPr>
              <a:t>E</a:t>
            </a:r>
          </a:p>
        </p:txBody>
      </p:sp>
      <p:cxnSp>
        <p:nvCxnSpPr>
          <p:cNvPr id="90" name="Straight Arrow Connector 89"/>
          <p:cNvCxnSpPr>
            <a:stCxn id="85" idx="4"/>
            <a:endCxn id="86" idx="0"/>
          </p:cNvCxnSpPr>
          <p:nvPr/>
        </p:nvCxnSpPr>
        <p:spPr>
          <a:xfrm>
            <a:off x="7640130" y="1066617"/>
            <a:ext cx="4096" cy="52243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1" name="Straight Arrow Connector 90"/>
          <p:cNvCxnSpPr>
            <a:stCxn id="86" idx="4"/>
            <a:endCxn id="87" idx="0"/>
          </p:cNvCxnSpPr>
          <p:nvPr/>
        </p:nvCxnSpPr>
        <p:spPr>
          <a:xfrm>
            <a:off x="7644226" y="2172595"/>
            <a:ext cx="0" cy="52380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2" name="Straight Arrow Connector 91"/>
          <p:cNvCxnSpPr>
            <a:stCxn id="86" idx="5"/>
            <a:endCxn id="88" idx="1"/>
          </p:cNvCxnSpPr>
          <p:nvPr/>
        </p:nvCxnSpPr>
        <p:spPr>
          <a:xfrm>
            <a:off x="7843954" y="2087137"/>
            <a:ext cx="918069" cy="69361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3" name="Straight Arrow Connector 92"/>
          <p:cNvCxnSpPr>
            <a:stCxn id="88" idx="4"/>
            <a:endCxn id="89" idx="0"/>
          </p:cNvCxnSpPr>
          <p:nvPr/>
        </p:nvCxnSpPr>
        <p:spPr>
          <a:xfrm>
            <a:off x="8961752" y="3278832"/>
            <a:ext cx="0" cy="45236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94" name="Rounded Rectangle 93"/>
          <p:cNvSpPr/>
          <p:nvPr/>
        </p:nvSpPr>
        <p:spPr>
          <a:xfrm>
            <a:off x="4957845" y="2695028"/>
            <a:ext cx="1648187" cy="577417"/>
          </a:xfrm>
          <a:prstGeom prst="roundRect">
            <a:avLst/>
          </a:prstGeom>
          <a:solidFill>
            <a:schemeClr val="accent2">
              <a:lumMod val="40000"/>
              <a:lumOff val="60000"/>
            </a:schemeClr>
          </a:solidFill>
          <a:ln>
            <a:solidFill>
              <a:schemeClr val="accent2">
                <a:lumMod val="50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400" dirty="0">
                <a:latin typeface="Triplicate T4c" pitchFamily="1" charset="0"/>
              </a:rPr>
              <a:t>Develop</a:t>
            </a:r>
            <a:endParaRPr lang="en-US" sz="2400" baseline="-25000" dirty="0">
              <a:latin typeface="Triplicate T4c" pitchFamily="1" charset="0"/>
            </a:endParaRPr>
          </a:p>
        </p:txBody>
      </p:sp>
      <p:sp>
        <p:nvSpPr>
          <p:cNvPr id="95" name="Rounded Rectangle 94"/>
          <p:cNvSpPr/>
          <p:nvPr/>
        </p:nvSpPr>
        <p:spPr>
          <a:xfrm>
            <a:off x="10078322" y="3737319"/>
            <a:ext cx="1671108" cy="577417"/>
          </a:xfrm>
          <a:prstGeom prst="roundRect">
            <a:avLst/>
          </a:prstGeom>
          <a:solidFill>
            <a:schemeClr val="accent2">
              <a:lumMod val="40000"/>
              <a:lumOff val="60000"/>
            </a:schemeClr>
          </a:solidFill>
          <a:ln>
            <a:solidFill>
              <a:schemeClr val="accent2">
                <a:lumMod val="50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400" dirty="0">
                <a:latin typeface="Triplicate T4c" pitchFamily="1" charset="0"/>
              </a:rPr>
              <a:t>Feature</a:t>
            </a:r>
            <a:endParaRPr lang="en-US" sz="2400" baseline="-25000" dirty="0">
              <a:latin typeface="Triplicate T4c" pitchFamily="1" charset="0"/>
            </a:endParaRPr>
          </a:p>
        </p:txBody>
      </p:sp>
      <p:cxnSp>
        <p:nvCxnSpPr>
          <p:cNvPr id="96" name="Straight Arrow Connector 95"/>
          <p:cNvCxnSpPr>
            <a:stCxn id="94" idx="3"/>
            <a:endCxn id="87" idx="2"/>
          </p:cNvCxnSpPr>
          <p:nvPr/>
        </p:nvCxnSpPr>
        <p:spPr>
          <a:xfrm>
            <a:off x="6606032" y="2983737"/>
            <a:ext cx="755735" cy="443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7" name="Straight Arrow Connector 96"/>
          <p:cNvCxnSpPr>
            <a:stCxn id="95" idx="1"/>
            <a:endCxn id="89" idx="6"/>
          </p:cNvCxnSpPr>
          <p:nvPr/>
        </p:nvCxnSpPr>
        <p:spPr>
          <a:xfrm flipH="1" flipV="1">
            <a:off x="9244210" y="4022965"/>
            <a:ext cx="834112" cy="306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06" name="Oval 105"/>
          <p:cNvSpPr/>
          <p:nvPr/>
        </p:nvSpPr>
        <p:spPr>
          <a:xfrm>
            <a:off x="8690050" y="3741951"/>
            <a:ext cx="564917" cy="583543"/>
          </a:xfrm>
          <a:prstGeom prst="ellipse">
            <a:avLst/>
          </a:prstGeom>
          <a:solidFill>
            <a:schemeClr val="accent6">
              <a:lumMod val="40000"/>
              <a:lumOff val="60000"/>
            </a:schemeClr>
          </a:solidFill>
          <a:ln>
            <a:solidFill>
              <a:schemeClr val="accent6">
                <a:lumMod val="50000"/>
              </a:schemeClr>
            </a:solidFill>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2800" dirty="0">
                <a:latin typeface="Triplicate T4c" pitchFamily="1" charset="0"/>
              </a:rPr>
              <a:t>F</a:t>
            </a:r>
          </a:p>
        </p:txBody>
      </p:sp>
      <p:sp>
        <p:nvSpPr>
          <p:cNvPr id="21" name="TextBox 20"/>
          <p:cNvSpPr txBox="1"/>
          <p:nvPr/>
        </p:nvSpPr>
        <p:spPr>
          <a:xfrm>
            <a:off x="335558" y="3023307"/>
            <a:ext cx="4374916" cy="707886"/>
          </a:xfrm>
          <a:prstGeom prst="rect">
            <a:avLst/>
          </a:prstGeom>
          <a:noFill/>
        </p:spPr>
        <p:txBody>
          <a:bodyPr wrap="none" rtlCol="0">
            <a:spAutoFit/>
          </a:bodyPr>
          <a:lstStyle/>
          <a:p>
            <a:r>
              <a:rPr lang="en-US" sz="4000" dirty="0">
                <a:latin typeface="Gill Sans MT" panose="020B0502020104020203" pitchFamily="34" charset="0"/>
                <a:ea typeface="Fira Sans" panose="00000500000000000000" pitchFamily="50" charset="0"/>
              </a:rPr>
              <a:t>Rebase With Squash</a:t>
            </a:r>
          </a:p>
        </p:txBody>
      </p:sp>
    </p:spTree>
    <p:extLst>
      <p:ext uri="{BB962C8B-B14F-4D97-AF65-F5344CB8AC3E}">
        <p14:creationId xmlns:p14="http://schemas.microsoft.com/office/powerpoint/2010/main" val="3948855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4.16667E-7 -1.11111E-6 L 0.00026 0.15972 " pathEditMode="relative" rAng="0" ptsTypes="AA">
                                      <p:cBhvr>
                                        <p:cTn id="6" dur="2000" fill="hold"/>
                                        <p:tgtEl>
                                          <p:spTgt spid="92"/>
                                        </p:tgtEl>
                                        <p:attrNameLst>
                                          <p:attrName>ppt_x</p:attrName>
                                          <p:attrName>ppt_y</p:attrName>
                                        </p:attrNameLst>
                                      </p:cBhvr>
                                      <p:rCtr x="13" y="7986"/>
                                    </p:animMotion>
                                  </p:childTnLst>
                                </p:cTn>
                              </p:par>
                              <p:par>
                                <p:cTn id="7" presetID="42" presetClass="path" presetSubtype="0" accel="50000" decel="50000" fill="hold" grpId="0" nodeType="withEffect">
                                  <p:stCondLst>
                                    <p:cond delay="0"/>
                                  </p:stCondLst>
                                  <p:childTnLst>
                                    <p:animMotion origin="layout" path="M 3.95833E-6 3.33333E-6 L 0.00091 0.15347 " pathEditMode="relative" rAng="0" ptsTypes="AA">
                                      <p:cBhvr>
                                        <p:cTn id="8" dur="2000" fill="hold"/>
                                        <p:tgtEl>
                                          <p:spTgt spid="88"/>
                                        </p:tgtEl>
                                        <p:attrNameLst>
                                          <p:attrName>ppt_x</p:attrName>
                                          <p:attrName>ppt_y</p:attrName>
                                        </p:attrNameLst>
                                      </p:cBhvr>
                                      <p:rCtr x="39" y="7662"/>
                                    </p:animMotion>
                                  </p:childTnLst>
                                </p:cTn>
                              </p:par>
                              <p:par>
                                <p:cTn id="9" presetID="42" presetClass="path" presetSubtype="0" accel="50000" decel="50000" fill="hold" grpId="0" nodeType="withEffect">
                                  <p:stCondLst>
                                    <p:cond delay="0"/>
                                  </p:stCondLst>
                                  <p:childTnLst>
                                    <p:animMotion origin="layout" path="M 2.5E-6 -2.96296E-6 L 2.5E-6 0.15718 " pathEditMode="relative" rAng="0" ptsTypes="AA">
                                      <p:cBhvr>
                                        <p:cTn id="10" dur="2000" fill="hold"/>
                                        <p:tgtEl>
                                          <p:spTgt spid="89"/>
                                        </p:tgtEl>
                                        <p:attrNameLst>
                                          <p:attrName>ppt_x</p:attrName>
                                          <p:attrName>ppt_y</p:attrName>
                                        </p:attrNameLst>
                                      </p:cBhvr>
                                      <p:rCtr x="0" y="7847"/>
                                    </p:animMotion>
                                  </p:childTnLst>
                                </p:cTn>
                              </p:par>
                              <p:par>
                                <p:cTn id="11" presetID="42" presetClass="path" presetSubtype="0" accel="50000" decel="50000" fill="hold" nodeType="withEffect">
                                  <p:stCondLst>
                                    <p:cond delay="0"/>
                                  </p:stCondLst>
                                  <p:childTnLst>
                                    <p:animMotion origin="layout" path="M 3.95833E-6 3.7037E-7 L 3.95833E-6 0.15579 " pathEditMode="relative" rAng="0" ptsTypes="AA">
                                      <p:cBhvr>
                                        <p:cTn id="12" dur="2000" fill="hold"/>
                                        <p:tgtEl>
                                          <p:spTgt spid="93"/>
                                        </p:tgtEl>
                                        <p:attrNameLst>
                                          <p:attrName>ppt_x</p:attrName>
                                          <p:attrName>ppt_y</p:attrName>
                                        </p:attrNameLst>
                                      </p:cBhvr>
                                      <p:rCtr x="0" y="7778"/>
                                    </p:animMotion>
                                  </p:childTnLst>
                                </p:cTn>
                              </p:par>
                              <p:par>
                                <p:cTn id="13" presetID="42" presetClass="path" presetSubtype="0" accel="50000" decel="50000" fill="hold" grpId="0" nodeType="withEffect">
                                  <p:stCondLst>
                                    <p:cond delay="0"/>
                                  </p:stCondLst>
                                  <p:childTnLst>
                                    <p:animMotion origin="layout" path="M 4.16667E-6 -2.96296E-6 L -0.00039 0.1625 " pathEditMode="relative" rAng="0" ptsTypes="AA">
                                      <p:cBhvr>
                                        <p:cTn id="14" dur="2000" fill="hold"/>
                                        <p:tgtEl>
                                          <p:spTgt spid="95"/>
                                        </p:tgtEl>
                                        <p:attrNameLst>
                                          <p:attrName>ppt_x</p:attrName>
                                          <p:attrName>ppt_y</p:attrName>
                                        </p:attrNameLst>
                                      </p:cBhvr>
                                      <p:rCtr x="-52" y="8148"/>
                                    </p:animMotion>
                                  </p:childTnLst>
                                </p:cTn>
                              </p:par>
                              <p:par>
                                <p:cTn id="15" presetID="42" presetClass="path" presetSubtype="0" accel="50000" decel="50000" fill="hold" nodeType="withEffect">
                                  <p:stCondLst>
                                    <p:cond delay="0"/>
                                  </p:stCondLst>
                                  <p:childTnLst>
                                    <p:animMotion origin="layout" path="M -2.29167E-6 -2.96296E-6 L 0.00013 0.16065 " pathEditMode="relative" rAng="0" ptsTypes="AA">
                                      <p:cBhvr>
                                        <p:cTn id="16" dur="2000" fill="hold"/>
                                        <p:tgtEl>
                                          <p:spTgt spid="97"/>
                                        </p:tgtEl>
                                        <p:attrNameLst>
                                          <p:attrName>ppt_x</p:attrName>
                                          <p:attrName>ppt_y</p:attrName>
                                        </p:attrNameLst>
                                      </p:cBhvr>
                                      <p:rCtr x="-78" y="8032"/>
                                    </p:animMotion>
                                  </p:childTnLst>
                                </p:cTn>
                              </p:par>
                              <p:par>
                                <p:cTn id="17" presetID="18" presetClass="emph" presetSubtype="0" fill="hold" grpId="1" nodeType="withEffect">
                                  <p:stCondLst>
                                    <p:cond delay="0"/>
                                  </p:stCondLst>
                                  <p:childTnLst>
                                    <p:set>
                                      <p:cBhvr override="childStyle">
                                        <p:cTn id="18" dur="500" fill="hold"/>
                                        <p:tgtEl>
                                          <p:spTgt spid="88"/>
                                        </p:tgtEl>
                                        <p:attrNameLst>
                                          <p:attrName>style.textDecorationUnderline</p:attrName>
                                        </p:attrNameLst>
                                      </p:cBhvr>
                                      <p:to>
                                        <p:strVal val="true"/>
                                      </p:to>
                                    </p:set>
                                  </p:childTnLst>
                                </p:cTn>
                              </p:par>
                              <p:par>
                                <p:cTn id="19" presetID="18" presetClass="emph" presetSubtype="0" fill="hold" grpId="1" nodeType="withEffect">
                                  <p:stCondLst>
                                    <p:cond delay="0"/>
                                  </p:stCondLst>
                                  <p:childTnLst>
                                    <p:set>
                                      <p:cBhvr override="childStyle">
                                        <p:cTn id="20" dur="500" fill="hold"/>
                                        <p:tgtEl>
                                          <p:spTgt spid="89"/>
                                        </p:tgtEl>
                                        <p:attrNameLst>
                                          <p:attrName>style.textDecorationUnderline</p:attrName>
                                        </p:attrNameLst>
                                      </p:cBhvr>
                                      <p:to>
                                        <p:strVal val="true"/>
                                      </p:to>
                                    </p:set>
                                  </p:childTnLst>
                                </p:cTn>
                              </p:par>
                            </p:childTnLst>
                          </p:cTn>
                        </p:par>
                      </p:childTnLst>
                    </p:cTn>
                  </p:par>
                  <p:par>
                    <p:cTn id="21" fill="hold">
                      <p:stCondLst>
                        <p:cond delay="indefinite"/>
                      </p:stCondLst>
                      <p:childTnLst>
                        <p:par>
                          <p:cTn id="22" fill="hold">
                            <p:stCondLst>
                              <p:cond delay="0"/>
                            </p:stCondLst>
                            <p:childTnLst>
                              <p:par>
                                <p:cTn id="23" presetID="10" presetClass="exit" presetSubtype="0" fill="hold" grpId="2" nodeType="clickEffect">
                                  <p:stCondLst>
                                    <p:cond delay="0"/>
                                  </p:stCondLst>
                                  <p:childTnLst>
                                    <p:animEffect transition="out" filter="fade">
                                      <p:cBhvr>
                                        <p:cTn id="24" dur="500"/>
                                        <p:tgtEl>
                                          <p:spTgt spid="88"/>
                                        </p:tgtEl>
                                      </p:cBhvr>
                                    </p:animEffect>
                                    <p:set>
                                      <p:cBhvr>
                                        <p:cTn id="25" dur="1" fill="hold">
                                          <p:stCondLst>
                                            <p:cond delay="499"/>
                                          </p:stCondLst>
                                        </p:cTn>
                                        <p:tgtEl>
                                          <p:spTgt spid="88"/>
                                        </p:tgtEl>
                                        <p:attrNameLst>
                                          <p:attrName>style.visibility</p:attrName>
                                        </p:attrNameLst>
                                      </p:cBhvr>
                                      <p:to>
                                        <p:strVal val="hidden"/>
                                      </p:to>
                                    </p:set>
                                  </p:childTnLst>
                                </p:cTn>
                              </p:par>
                              <p:par>
                                <p:cTn id="26" presetID="10" presetClass="exit" presetSubtype="0" fill="hold" grpId="2" nodeType="withEffect">
                                  <p:stCondLst>
                                    <p:cond delay="0"/>
                                  </p:stCondLst>
                                  <p:childTnLst>
                                    <p:animEffect transition="out" filter="fade">
                                      <p:cBhvr>
                                        <p:cTn id="27" dur="500"/>
                                        <p:tgtEl>
                                          <p:spTgt spid="89"/>
                                        </p:tgtEl>
                                      </p:cBhvr>
                                    </p:animEffect>
                                    <p:set>
                                      <p:cBhvr>
                                        <p:cTn id="28" dur="1" fill="hold">
                                          <p:stCondLst>
                                            <p:cond delay="499"/>
                                          </p:stCondLst>
                                        </p:cTn>
                                        <p:tgtEl>
                                          <p:spTgt spid="89"/>
                                        </p:tgtEl>
                                        <p:attrNameLst>
                                          <p:attrName>style.visibility</p:attrName>
                                        </p:attrNameLst>
                                      </p:cBhvr>
                                      <p:to>
                                        <p:strVal val="hidden"/>
                                      </p:to>
                                    </p:set>
                                  </p:childTnLst>
                                </p:cTn>
                              </p:par>
                              <p:par>
                                <p:cTn id="29" presetID="10" presetClass="exit" presetSubtype="0" fill="hold" nodeType="withEffect">
                                  <p:stCondLst>
                                    <p:cond delay="0"/>
                                  </p:stCondLst>
                                  <p:childTnLst>
                                    <p:animEffect transition="out" filter="fade">
                                      <p:cBhvr>
                                        <p:cTn id="30" dur="500"/>
                                        <p:tgtEl>
                                          <p:spTgt spid="93"/>
                                        </p:tgtEl>
                                      </p:cBhvr>
                                    </p:animEffect>
                                    <p:set>
                                      <p:cBhvr>
                                        <p:cTn id="31" dur="1" fill="hold">
                                          <p:stCondLst>
                                            <p:cond delay="499"/>
                                          </p:stCondLst>
                                        </p:cTn>
                                        <p:tgtEl>
                                          <p:spTgt spid="93"/>
                                        </p:tgtEl>
                                        <p:attrNameLst>
                                          <p:attrName>style.visibility</p:attrName>
                                        </p:attrNameLst>
                                      </p:cBhvr>
                                      <p:to>
                                        <p:strVal val="hidden"/>
                                      </p:to>
                                    </p:set>
                                  </p:childTnLst>
                                </p:cTn>
                              </p:par>
                              <p:par>
                                <p:cTn id="32" presetID="10" presetClass="entr" presetSubtype="0" fill="hold" grpId="0" nodeType="withEffect">
                                  <p:stCondLst>
                                    <p:cond delay="0"/>
                                  </p:stCondLst>
                                  <p:childTnLst>
                                    <p:set>
                                      <p:cBhvr>
                                        <p:cTn id="33" dur="1" fill="hold">
                                          <p:stCondLst>
                                            <p:cond delay="0"/>
                                          </p:stCondLst>
                                        </p:cTn>
                                        <p:tgtEl>
                                          <p:spTgt spid="106"/>
                                        </p:tgtEl>
                                        <p:attrNameLst>
                                          <p:attrName>style.visibility</p:attrName>
                                        </p:attrNameLst>
                                      </p:cBhvr>
                                      <p:to>
                                        <p:strVal val="visible"/>
                                      </p:to>
                                    </p:set>
                                    <p:animEffect transition="in" filter="fade">
                                      <p:cBhvr>
                                        <p:cTn id="34" dur="500"/>
                                        <p:tgtEl>
                                          <p:spTgt spid="106"/>
                                        </p:tgtEl>
                                      </p:cBhvr>
                                    </p:animEffect>
                                  </p:childTnLst>
                                </p:cTn>
                              </p:par>
                              <p:par>
                                <p:cTn id="35" presetID="42" presetClass="path" presetSubtype="0" accel="50000" decel="50000" fill="hold" grpId="1" nodeType="withEffect">
                                  <p:stCondLst>
                                    <p:cond delay="0"/>
                                  </p:stCondLst>
                                  <p:childTnLst>
                                    <p:animMotion origin="layout" path="M -0.00039 0.1625 L -4.375E-6 3.33333E-6 " pathEditMode="relative" rAng="0" ptsTypes="AA">
                                      <p:cBhvr>
                                        <p:cTn id="36" dur="1000" fill="hold"/>
                                        <p:tgtEl>
                                          <p:spTgt spid="95"/>
                                        </p:tgtEl>
                                        <p:attrNameLst>
                                          <p:attrName>ppt_x</p:attrName>
                                          <p:attrName>ppt_y</p:attrName>
                                        </p:attrNameLst>
                                      </p:cBhvr>
                                      <p:rCtr x="-234" y="-6019"/>
                                    </p:animMotion>
                                  </p:childTnLst>
                                </p:cTn>
                              </p:par>
                              <p:par>
                                <p:cTn id="37" presetID="42" presetClass="path" presetSubtype="0" accel="50000" decel="50000" fill="hold" nodeType="withEffect">
                                  <p:stCondLst>
                                    <p:cond delay="0"/>
                                  </p:stCondLst>
                                  <p:childTnLst>
                                    <p:animMotion origin="layout" path="M 0.00013 0.16064 L 5E-6 -4.81481E-6 " pathEditMode="relative" rAng="0" ptsTypes="AA">
                                      <p:cBhvr>
                                        <p:cTn id="38" dur="1000" fill="hold"/>
                                        <p:tgtEl>
                                          <p:spTgt spid="97"/>
                                        </p:tgtEl>
                                        <p:attrNameLst>
                                          <p:attrName>ppt_x</p:attrName>
                                          <p:attrName>ppt_y</p:attrName>
                                        </p:attrNameLst>
                                      </p:cBhvr>
                                      <p:rCtr x="-104" y="-6644"/>
                                    </p:animMotion>
                                  </p:childTnLst>
                                </p:cTn>
                              </p:par>
                            </p:childTnLst>
                          </p:cTn>
                        </p:par>
                      </p:childTnLst>
                    </p:cTn>
                  </p:par>
                  <p:par>
                    <p:cTn id="39" fill="hold">
                      <p:stCondLst>
                        <p:cond delay="indefinite"/>
                      </p:stCondLst>
                      <p:childTnLst>
                        <p:par>
                          <p:cTn id="40" fill="hold">
                            <p:stCondLst>
                              <p:cond delay="0"/>
                            </p:stCondLst>
                            <p:childTnLst>
                              <p:par>
                                <p:cTn id="41" presetID="42" presetClass="path" presetSubtype="0" accel="50000" decel="50000" fill="hold" grpId="0" nodeType="clickEffect">
                                  <p:stCondLst>
                                    <p:cond delay="0"/>
                                  </p:stCondLst>
                                  <p:childTnLst>
                                    <p:animMotion origin="layout" path="M 1.25E-6 -3.7037E-6 L 0.10638 0.15718 " pathEditMode="relative" rAng="0" ptsTypes="AA">
                                      <p:cBhvr>
                                        <p:cTn id="42" dur="1000" fill="hold"/>
                                        <p:tgtEl>
                                          <p:spTgt spid="94"/>
                                        </p:tgtEl>
                                        <p:attrNameLst>
                                          <p:attrName>ppt_x</p:attrName>
                                          <p:attrName>ppt_y</p:attrName>
                                        </p:attrNameLst>
                                      </p:cBhvr>
                                      <p:rCtr x="5313" y="7847"/>
                                    </p:animMotion>
                                  </p:childTnLst>
                                </p:cTn>
                              </p:par>
                              <p:par>
                                <p:cTn id="43" presetID="42" presetClass="path" presetSubtype="0" accel="50000" decel="50000" fill="hold" nodeType="withEffect">
                                  <p:stCondLst>
                                    <p:cond delay="0"/>
                                  </p:stCondLst>
                                  <p:childTnLst>
                                    <p:animMotion origin="layout" path="M 3.54167E-6 3.33333E-6 L 0.10885 0.15671 " pathEditMode="relative" rAng="0" ptsTypes="AA">
                                      <p:cBhvr>
                                        <p:cTn id="44" dur="1000" fill="hold"/>
                                        <p:tgtEl>
                                          <p:spTgt spid="96"/>
                                        </p:tgtEl>
                                        <p:attrNameLst>
                                          <p:attrName>ppt_x</p:attrName>
                                          <p:attrName>ppt_y</p:attrName>
                                        </p:attrNameLst>
                                      </p:cBhvr>
                                      <p:rCtr x="5443" y="7824"/>
                                    </p:animMotion>
                                  </p:childTnLst>
                                </p:cTn>
                              </p:par>
                              <p:par>
                                <p:cTn id="45" presetID="7" presetClass="emph" presetSubtype="2" fill="hold" nodeType="withEffect">
                                  <p:stCondLst>
                                    <p:cond delay="0"/>
                                  </p:stCondLst>
                                  <p:childTnLst>
                                    <p:animClr clrSpc="rgb" dir="cw">
                                      <p:cBhvr>
                                        <p:cTn id="46" dur="1000" fill="hold"/>
                                        <p:tgtEl>
                                          <p:spTgt spid="106"/>
                                        </p:tgtEl>
                                        <p:attrNameLst>
                                          <p:attrName>stroke.color</p:attrName>
                                        </p:attrNameLst>
                                      </p:cBhvr>
                                      <p:to>
                                        <a:srgbClr val="203864"/>
                                      </p:to>
                                    </p:animClr>
                                    <p:set>
                                      <p:cBhvr>
                                        <p:cTn id="47" dur="1000" fill="hold"/>
                                        <p:tgtEl>
                                          <p:spTgt spid="106"/>
                                        </p:tgtEl>
                                        <p:attrNameLst>
                                          <p:attrName>stroke.on</p:attrName>
                                        </p:attrNameLst>
                                      </p:cBhvr>
                                      <p:to>
                                        <p:strVal val="true"/>
                                      </p:to>
                                    </p:set>
                                  </p:childTnLst>
                                </p:cTn>
                              </p:par>
                              <p:par>
                                <p:cTn id="48" presetID="1" presetClass="emph" presetSubtype="2" fill="hold" nodeType="withEffect">
                                  <p:stCondLst>
                                    <p:cond delay="0"/>
                                  </p:stCondLst>
                                  <p:childTnLst>
                                    <p:animClr clrSpc="rgb" dir="cw">
                                      <p:cBhvr>
                                        <p:cTn id="49" dur="1000" fill="hold"/>
                                        <p:tgtEl>
                                          <p:spTgt spid="106"/>
                                        </p:tgtEl>
                                        <p:attrNameLst>
                                          <p:attrName>fillcolor</p:attrName>
                                        </p:attrNameLst>
                                      </p:cBhvr>
                                      <p:to>
                                        <a:srgbClr val="B4C7E7"/>
                                      </p:to>
                                    </p:animClr>
                                    <p:set>
                                      <p:cBhvr>
                                        <p:cTn id="50" dur="1000" fill="hold"/>
                                        <p:tgtEl>
                                          <p:spTgt spid="106"/>
                                        </p:tgtEl>
                                        <p:attrNameLst>
                                          <p:attrName>fill.type</p:attrName>
                                        </p:attrNameLst>
                                      </p:cBhvr>
                                      <p:to>
                                        <p:strVal val="solid"/>
                                      </p:to>
                                    </p:set>
                                    <p:set>
                                      <p:cBhvr>
                                        <p:cTn id="51" dur="1000" fill="hold"/>
                                        <p:tgtEl>
                                          <p:spTgt spid="106"/>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 grpId="0" animBg="1"/>
      <p:bldP spid="88" grpId="1" animBg="1"/>
      <p:bldP spid="88" grpId="2" animBg="1"/>
      <p:bldP spid="89" grpId="0" animBg="1"/>
      <p:bldP spid="89" grpId="1" animBg="1"/>
      <p:bldP spid="89" grpId="2" animBg="1"/>
      <p:bldP spid="94" grpId="0" animBg="1"/>
      <p:bldP spid="95" grpId="0" animBg="1"/>
      <p:bldP spid="95" grpId="1" animBg="1"/>
      <p:bldP spid="106"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4990889"/>
            <a:ext cx="10515600" cy="1325563"/>
          </a:xfrm>
        </p:spPr>
        <p:txBody>
          <a:bodyPr>
            <a:normAutofit/>
          </a:bodyPr>
          <a:lstStyle/>
          <a:p>
            <a:pPr algn="ctr"/>
            <a:r>
              <a:rPr lang="en-US" sz="6000" cap="small" dirty="0">
                <a:latin typeface="Raleway Medium"/>
              </a:rPr>
              <a:t>Questions?</a:t>
            </a:r>
          </a:p>
        </p:txBody>
      </p:sp>
      <p:pic>
        <p:nvPicPr>
          <p:cNvPr id="1026" name="Picture 2" descr="http://31.media.tumblr.com/tumblr_mbcfkdw6in1rqfksw.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631957" y="809033"/>
            <a:ext cx="5425943" cy="3060234"/>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6435029" y="1448361"/>
            <a:ext cx="5573469" cy="2554545"/>
          </a:xfrm>
          <a:prstGeom prst="rect">
            <a:avLst/>
          </a:prstGeom>
        </p:spPr>
        <p:txBody>
          <a:bodyPr wrap="square">
            <a:spAutoFit/>
          </a:bodyPr>
          <a:lstStyle/>
          <a:p>
            <a:pPr algn="ctr"/>
            <a:r>
              <a:rPr lang="en-US" sz="4000" dirty="0">
                <a:solidFill>
                  <a:schemeClr val="bg1">
                    <a:lumMod val="50000"/>
                  </a:schemeClr>
                </a:solidFill>
                <a:latin typeface="Gill Sans MT" panose="020B0502020104020203" pitchFamily="34" charset="0"/>
                <a:ea typeface="Fira Sans" panose="00000500000000000000" pitchFamily="50" charset="0"/>
              </a:rPr>
              <a:t>When I accidentally click ‘Merge pull request’ instead of ‘Comment’ in GitHub</a:t>
            </a:r>
            <a:endParaRPr lang="en-US" sz="4000" dirty="0">
              <a:solidFill>
                <a:schemeClr val="bg1">
                  <a:lumMod val="50000"/>
                </a:schemeClr>
              </a:solidFill>
              <a:effectLst/>
              <a:latin typeface="Gill Sans MT" panose="020B0502020104020203" pitchFamily="34" charset="0"/>
              <a:ea typeface="Fira Sans" panose="00000500000000000000" pitchFamily="50" charset="0"/>
            </a:endParaRPr>
          </a:p>
        </p:txBody>
      </p:sp>
      <p:sp>
        <p:nvSpPr>
          <p:cNvPr id="5" name="TextBox 4"/>
          <p:cNvSpPr txBox="1"/>
          <p:nvPr/>
        </p:nvSpPr>
        <p:spPr>
          <a:xfrm>
            <a:off x="4525236" y="3869267"/>
            <a:ext cx="1532664" cy="369332"/>
          </a:xfrm>
          <a:prstGeom prst="rect">
            <a:avLst/>
          </a:prstGeom>
          <a:noFill/>
        </p:spPr>
        <p:txBody>
          <a:bodyPr wrap="none" rtlCol="0">
            <a:spAutoFit/>
          </a:bodyPr>
          <a:lstStyle/>
          <a:p>
            <a:r>
              <a:rPr lang="en-US" dirty="0">
                <a:solidFill>
                  <a:schemeClr val="bg1">
                    <a:lumMod val="50000"/>
                  </a:schemeClr>
                </a:solidFill>
                <a:latin typeface="Gill Sans MT" panose="020B0502020104020203" pitchFamily="34" charset="0"/>
              </a:rPr>
              <a:t>Source:  </a:t>
            </a:r>
            <a:r>
              <a:rPr lang="en-US" dirty="0" err="1">
                <a:solidFill>
                  <a:schemeClr val="bg1">
                    <a:lumMod val="50000"/>
                  </a:schemeClr>
                </a:solidFill>
                <a:latin typeface="Gill Sans MT" panose="020B0502020104020203" pitchFamily="34" charset="0"/>
              </a:rPr>
              <a:t>Giphy</a:t>
            </a:r>
            <a:endParaRPr lang="en-US" dirty="0">
              <a:solidFill>
                <a:schemeClr val="bg1">
                  <a:lumMod val="50000"/>
                </a:schemeClr>
              </a:solidFill>
              <a:latin typeface="Gill Sans MT" panose="020B0502020104020203" pitchFamily="34" charset="0"/>
            </a:endParaRPr>
          </a:p>
        </p:txBody>
      </p:sp>
    </p:spTree>
    <p:extLst>
      <p:ext uri="{BB962C8B-B14F-4D97-AF65-F5344CB8AC3E}">
        <p14:creationId xmlns:p14="http://schemas.microsoft.com/office/powerpoint/2010/main" val="363238841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0" y="0"/>
            <a:ext cx="12192000" cy="6858000"/>
          </a:xfrm>
        </p:spPr>
        <p:txBody>
          <a:bodyPr>
            <a:noAutofit/>
          </a:bodyPr>
          <a:lstStyle/>
          <a:p>
            <a:r>
              <a:rPr lang="en-US" sz="4000" dirty="0">
                <a:latin typeface="Gill Sans MT" panose="020B0502020104020203" pitchFamily="34" charset="0"/>
              </a:rPr>
              <a:t>Do you live in the Omaha/Lincoln area?</a:t>
            </a:r>
          </a:p>
          <a:p>
            <a:r>
              <a:rPr lang="en-US" sz="4000" dirty="0">
                <a:latin typeface="Gill Sans MT" panose="020B0502020104020203" pitchFamily="34" charset="0"/>
              </a:rPr>
              <a:t>Do you work in development or in another profession in tech?</a:t>
            </a:r>
          </a:p>
          <a:p>
            <a:r>
              <a:rPr lang="en-US" sz="4000" dirty="0">
                <a:latin typeface="Gill Sans MT" panose="020B0502020104020203" pitchFamily="34" charset="0"/>
              </a:rPr>
              <a:t>Are you a consumer of mental health services or have you been diagnosed with a mental disorder?</a:t>
            </a:r>
          </a:p>
          <a:p>
            <a:r>
              <a:rPr lang="en-US" sz="4000" dirty="0">
                <a:latin typeface="Gill Sans MT" panose="020B0502020104020203" pitchFamily="34" charset="0"/>
              </a:rPr>
              <a:t>Are you interested in being a founding member of a peer-support group for technical mental health consumers?</a:t>
            </a:r>
          </a:p>
          <a:p>
            <a:pPr marL="0" indent="0" algn="ctr">
              <a:buNone/>
            </a:pPr>
            <a:r>
              <a:rPr lang="en-US" sz="4000" dirty="0">
                <a:latin typeface="Gill Sans MT" panose="020B0502020104020203" pitchFamily="34" charset="0"/>
              </a:rPr>
              <a:t>Talk to me afterward, or email me at </a:t>
            </a:r>
            <a:r>
              <a:rPr lang="en-US" sz="4000" dirty="0">
                <a:latin typeface="Gill Sans MT" panose="020B0502020104020203" pitchFamily="34" charset="0"/>
                <a:hlinkClick r:id="rId2"/>
              </a:rPr>
              <a:t>arthurdoler@gmail.com</a:t>
            </a:r>
            <a:endParaRPr lang="en-US" sz="4000" dirty="0">
              <a:latin typeface="Gill Sans MT" panose="020B0502020104020203" pitchFamily="34" charset="0"/>
            </a:endParaRPr>
          </a:p>
          <a:p>
            <a:pPr marL="0" indent="0" algn="ctr">
              <a:buNone/>
            </a:pPr>
            <a:r>
              <a:rPr lang="en-US" sz="4000" dirty="0">
                <a:latin typeface="Gill Sans MT" panose="020B0502020104020203" pitchFamily="34" charset="0"/>
              </a:rPr>
              <a:t>(or Twitter DM or LinkedIn message or G+ message…)</a:t>
            </a:r>
          </a:p>
        </p:txBody>
      </p:sp>
    </p:spTree>
    <p:extLst>
      <p:ext uri="{BB962C8B-B14F-4D97-AF65-F5344CB8AC3E}">
        <p14:creationId xmlns:p14="http://schemas.microsoft.com/office/powerpoint/2010/main" val="173448226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6000" dirty="0">
                <a:latin typeface="Raleway Medium"/>
              </a:rPr>
              <a:t>Resources</a:t>
            </a:r>
          </a:p>
        </p:txBody>
      </p:sp>
    </p:spTree>
    <p:extLst>
      <p:ext uri="{BB962C8B-B14F-4D97-AF65-F5344CB8AC3E}">
        <p14:creationId xmlns:p14="http://schemas.microsoft.com/office/powerpoint/2010/main" val="124165857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9587" y="789710"/>
            <a:ext cx="12061315" cy="5693866"/>
          </a:xfrm>
          <a:prstGeom prst="rect">
            <a:avLst/>
          </a:prstGeom>
          <a:noFill/>
        </p:spPr>
        <p:txBody>
          <a:bodyPr wrap="none" rtlCol="0">
            <a:spAutoFit/>
          </a:bodyPr>
          <a:lstStyle/>
          <a:p>
            <a:pPr marL="285750" indent="-285750">
              <a:buFont typeface="Arial" panose="020B0604020202020204" pitchFamily="34" charset="0"/>
              <a:buChar char="•"/>
            </a:pPr>
            <a:r>
              <a:rPr lang="en-US" sz="2800" dirty="0">
                <a:latin typeface="Gill Sans MT" panose="020B0502020104020203" pitchFamily="34" charset="0"/>
              </a:rPr>
              <a:t>Git from the Bottom Up (free!)</a:t>
            </a:r>
          </a:p>
          <a:p>
            <a:pPr marL="742950" lvl="1" indent="-285750">
              <a:buFont typeface="Arial" panose="020B0604020202020204" pitchFamily="34" charset="0"/>
              <a:buChar char="•"/>
            </a:pPr>
            <a:r>
              <a:rPr lang="en-US" sz="2800" dirty="0">
                <a:latin typeface="Gill Sans MT" panose="020B0502020104020203" pitchFamily="34" charset="0"/>
                <a:hlinkClick r:id="rId3"/>
              </a:rPr>
              <a:t>http://ftp.newartisans.com/pub/git.from.bottom.up.pdf</a:t>
            </a:r>
            <a:endParaRPr lang="en-US" sz="2800" dirty="0">
              <a:latin typeface="Gill Sans MT" panose="020B0502020104020203" pitchFamily="34" charset="0"/>
            </a:endParaRPr>
          </a:p>
          <a:p>
            <a:pPr marL="285750" indent="-285750">
              <a:buFont typeface="Arial" panose="020B0604020202020204" pitchFamily="34" charset="0"/>
              <a:buChar char="•"/>
            </a:pPr>
            <a:r>
              <a:rPr lang="en-US" sz="2800" dirty="0" err="1">
                <a:latin typeface="Gill Sans MT" panose="020B0502020104020203" pitchFamily="34" charset="0"/>
              </a:rPr>
              <a:t>Gitflow</a:t>
            </a:r>
            <a:endParaRPr lang="en-US" sz="2800" dirty="0">
              <a:latin typeface="Gill Sans MT" panose="020B0502020104020203" pitchFamily="34" charset="0"/>
            </a:endParaRPr>
          </a:p>
          <a:p>
            <a:pPr marL="742950" lvl="1" indent="-285750">
              <a:buFont typeface="Arial" panose="020B0604020202020204" pitchFamily="34" charset="0"/>
              <a:buChar char="•"/>
            </a:pPr>
            <a:r>
              <a:rPr lang="en-US" sz="2800" dirty="0">
                <a:latin typeface="Gill Sans MT" panose="020B0502020104020203" pitchFamily="34" charset="0"/>
                <a:hlinkClick r:id="rId4"/>
              </a:rPr>
              <a:t>http://nvie.com/posts/a-successful-git-branching-model/</a:t>
            </a:r>
            <a:endParaRPr lang="en-US" sz="2800" dirty="0">
              <a:latin typeface="Gill Sans MT" panose="020B0502020104020203" pitchFamily="34" charset="0"/>
            </a:endParaRPr>
          </a:p>
          <a:p>
            <a:pPr marL="285750" indent="-285750">
              <a:buFont typeface="Arial" panose="020B0604020202020204" pitchFamily="34" charset="0"/>
              <a:buChar char="•"/>
            </a:pPr>
            <a:r>
              <a:rPr lang="en-US" sz="2800" dirty="0">
                <a:latin typeface="Gill Sans MT" panose="020B0502020104020203" pitchFamily="34" charset="0"/>
              </a:rPr>
              <a:t>A Git Workflow for Agile Teams</a:t>
            </a:r>
          </a:p>
          <a:p>
            <a:pPr marL="742950" lvl="1" indent="-285750">
              <a:buFont typeface="Arial" panose="020B0604020202020204" pitchFamily="34" charset="0"/>
              <a:buChar char="•"/>
            </a:pPr>
            <a:r>
              <a:rPr lang="en-US" sz="2800" dirty="0">
                <a:latin typeface="Gill Sans MT" panose="020B0502020104020203" pitchFamily="34" charset="0"/>
                <a:hlinkClick r:id="rId5"/>
              </a:rPr>
              <a:t>http://reinh.com/blog/2009/03/02/a-git-workflow-for-agile-teams.html</a:t>
            </a:r>
            <a:endParaRPr lang="en-US" sz="2800" dirty="0">
              <a:latin typeface="Gill Sans MT" panose="020B0502020104020203" pitchFamily="34" charset="0"/>
            </a:endParaRPr>
          </a:p>
          <a:p>
            <a:pPr marL="285750" indent="-285750">
              <a:buFont typeface="Arial" panose="020B0604020202020204" pitchFamily="34" charset="0"/>
              <a:buChar char="•"/>
            </a:pPr>
            <a:r>
              <a:rPr lang="en-US" sz="2800" dirty="0">
                <a:latin typeface="Gill Sans MT" panose="020B0502020104020203" pitchFamily="34" charset="0"/>
              </a:rPr>
              <a:t>Git Team Workflows: merge or rebase?</a:t>
            </a:r>
          </a:p>
          <a:p>
            <a:pPr marL="742950" lvl="1" indent="-285750">
              <a:buFont typeface="Arial" panose="020B0604020202020204" pitchFamily="34" charset="0"/>
              <a:buChar char="•"/>
            </a:pPr>
            <a:r>
              <a:rPr lang="en-US" sz="2800" dirty="0">
                <a:latin typeface="Gill Sans MT" panose="020B0502020104020203" pitchFamily="34" charset="0"/>
                <a:hlinkClick r:id="rId6"/>
              </a:rPr>
              <a:t>http://blogs.atlassian.com/2013/10/git-team-workflows-merge-or-rebase/</a:t>
            </a:r>
            <a:endParaRPr lang="en-US" sz="2800" dirty="0">
              <a:latin typeface="Gill Sans MT" panose="020B0502020104020203" pitchFamily="34" charset="0"/>
            </a:endParaRPr>
          </a:p>
          <a:p>
            <a:pPr marL="285750" indent="-285750">
              <a:buFont typeface="Arial" panose="020B0604020202020204" pitchFamily="34" charset="0"/>
              <a:buChar char="•"/>
            </a:pPr>
            <a:r>
              <a:rPr lang="en-US" sz="2800" dirty="0">
                <a:latin typeface="Gill Sans MT" panose="020B0502020104020203" pitchFamily="34" charset="0"/>
              </a:rPr>
              <a:t>Git Pro Book (also free!)</a:t>
            </a:r>
          </a:p>
          <a:p>
            <a:pPr marL="742950" lvl="1" indent="-285750">
              <a:buFont typeface="Arial" panose="020B0604020202020204" pitchFamily="34" charset="0"/>
              <a:buChar char="•"/>
            </a:pPr>
            <a:r>
              <a:rPr lang="en-US" sz="2800" dirty="0">
                <a:latin typeface="Gill Sans MT" panose="020B0502020104020203" pitchFamily="34" charset="0"/>
                <a:hlinkClick r:id="rId7"/>
              </a:rPr>
              <a:t>http://git-scm.com/book</a:t>
            </a:r>
            <a:endParaRPr lang="en-US" sz="2800" dirty="0">
              <a:latin typeface="Gill Sans MT" panose="020B0502020104020203" pitchFamily="34" charset="0"/>
            </a:endParaRPr>
          </a:p>
          <a:p>
            <a:pPr marL="285750" indent="-285750">
              <a:buFont typeface="Arial" panose="020B0604020202020204" pitchFamily="34" charset="0"/>
              <a:buChar char="•"/>
            </a:pPr>
            <a:r>
              <a:rPr lang="en-US" sz="2800" dirty="0">
                <a:latin typeface="Gill Sans MT" panose="020B0502020104020203" pitchFamily="34" charset="0"/>
              </a:rPr>
              <a:t>Git pack files</a:t>
            </a:r>
          </a:p>
          <a:p>
            <a:pPr marL="742950" lvl="1" indent="-285750">
              <a:buFont typeface="Arial" panose="020B0604020202020204" pitchFamily="34" charset="0"/>
              <a:buChar char="•"/>
            </a:pPr>
            <a:r>
              <a:rPr lang="en-US" sz="2800" dirty="0">
                <a:latin typeface="Gill Sans MT" panose="020B0502020104020203" pitchFamily="34" charset="0"/>
                <a:hlinkClick r:id="rId8"/>
              </a:rPr>
              <a:t>http://git-scm.com/book/en/Git-Internals-Packfiles</a:t>
            </a:r>
            <a:endParaRPr lang="en-US" sz="2800" dirty="0">
              <a:latin typeface="Gill Sans MT" panose="020B0502020104020203" pitchFamily="34" charset="0"/>
            </a:endParaRPr>
          </a:p>
          <a:p>
            <a:pPr marL="742950" lvl="1" indent="-285750">
              <a:buFont typeface="Arial" panose="020B0604020202020204" pitchFamily="34" charset="0"/>
              <a:buChar char="•"/>
            </a:pPr>
            <a:r>
              <a:rPr lang="en-US" sz="2800" dirty="0">
                <a:latin typeface="Gill Sans MT" panose="020B0502020104020203" pitchFamily="34" charset="0"/>
                <a:hlinkClick r:id="rId9"/>
              </a:rPr>
              <a:t>http://stackoverflow.com/questions/5176225/are-</a:t>
            </a:r>
            <a:r>
              <a:rPr lang="en-US" sz="2800" dirty="0" err="1">
                <a:latin typeface="Gill Sans MT" panose="020B0502020104020203" pitchFamily="34" charset="0"/>
                <a:hlinkClick r:id="rId9"/>
              </a:rPr>
              <a:t>gits</a:t>
            </a:r>
            <a:r>
              <a:rPr lang="en-US" sz="2800" dirty="0">
                <a:latin typeface="Gill Sans MT" panose="020B0502020104020203" pitchFamily="34" charset="0"/>
                <a:hlinkClick r:id="rId9"/>
              </a:rPr>
              <a:t>-pack-files-deltas-</a:t>
            </a:r>
            <a:r>
              <a:rPr lang="en-US" sz="2800" dirty="0" err="1">
                <a:latin typeface="Gill Sans MT" panose="020B0502020104020203" pitchFamily="34" charset="0"/>
                <a:hlinkClick r:id="rId9"/>
              </a:rPr>
              <a:t>rathe</a:t>
            </a:r>
            <a:r>
              <a:rPr lang="en-US" sz="2800" dirty="0">
                <a:latin typeface="Gill Sans MT" panose="020B0502020104020203" pitchFamily="34" charset="0"/>
              </a:rPr>
              <a:t>...</a:t>
            </a:r>
          </a:p>
        </p:txBody>
      </p:sp>
    </p:spTree>
    <p:extLst>
      <p:ext uri="{BB962C8B-B14F-4D97-AF65-F5344CB8AC3E}">
        <p14:creationId xmlns:p14="http://schemas.microsoft.com/office/powerpoint/2010/main" val="28784361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5400" dirty="0">
                <a:latin typeface="Raleway Medium"/>
              </a:rPr>
              <a:t>“Fundamental particles” of </a:t>
            </a:r>
            <a:r>
              <a:rPr lang="en-US" sz="5400" dirty="0" err="1">
                <a:latin typeface="Raleway Medium"/>
              </a:rPr>
              <a:t>Git</a:t>
            </a:r>
            <a:endParaRPr lang="en-US" sz="5400" dirty="0">
              <a:latin typeface="Raleway Medium"/>
            </a:endParaRPr>
          </a:p>
        </p:txBody>
      </p:sp>
    </p:spTree>
    <p:extLst>
      <p:ext uri="{BB962C8B-B14F-4D97-AF65-F5344CB8AC3E}">
        <p14:creationId xmlns:p14="http://schemas.microsoft.com/office/powerpoint/2010/main" val="13067028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169864" y="1080875"/>
            <a:ext cx="1031051" cy="646331"/>
          </a:xfrm>
          <a:prstGeom prst="rect">
            <a:avLst/>
          </a:prstGeom>
          <a:noFill/>
        </p:spPr>
        <p:txBody>
          <a:bodyPr wrap="none" rtlCol="0">
            <a:spAutoFit/>
          </a:bodyPr>
          <a:lstStyle/>
          <a:p>
            <a:r>
              <a:rPr lang="en-US" sz="3600" dirty="0">
                <a:latin typeface="Gill Sans MT" panose="020B0502020104020203" pitchFamily="34" charset="0"/>
              </a:rPr>
              <a:t>Blob</a:t>
            </a:r>
          </a:p>
        </p:txBody>
      </p:sp>
      <p:sp>
        <p:nvSpPr>
          <p:cNvPr id="3" name="TextBox 2"/>
          <p:cNvSpPr txBox="1"/>
          <p:nvPr/>
        </p:nvSpPr>
        <p:spPr>
          <a:xfrm>
            <a:off x="0" y="3051601"/>
            <a:ext cx="12239248" cy="830997"/>
          </a:xfrm>
          <a:prstGeom prst="rect">
            <a:avLst/>
          </a:prstGeom>
          <a:noFill/>
        </p:spPr>
        <p:txBody>
          <a:bodyPr wrap="none" rtlCol="0">
            <a:spAutoFit/>
          </a:bodyPr>
          <a:lstStyle/>
          <a:p>
            <a:r>
              <a:rPr lang="en-US" sz="2400" dirty="0" err="1">
                <a:latin typeface="Triplicate T4c" pitchFamily="1" charset="0"/>
              </a:rPr>
              <a:t>artdoler@machine</a:t>
            </a:r>
            <a:r>
              <a:rPr lang="en-US" sz="2400" dirty="0">
                <a:latin typeface="Triplicate T4c" pitchFamily="1" charset="0"/>
              </a:rPr>
              <a:t>$ git ls-files --stage</a:t>
            </a:r>
          </a:p>
          <a:p>
            <a:r>
              <a:rPr lang="en-US" sz="2400" dirty="0">
                <a:latin typeface="Triplicate T4c" pitchFamily="1" charset="0"/>
              </a:rPr>
              <a:t>100644 </a:t>
            </a:r>
            <a:r>
              <a:rPr lang="en-US" sz="2000" dirty="0">
                <a:solidFill>
                  <a:schemeClr val="accent6">
                    <a:lumMod val="75000"/>
                  </a:schemeClr>
                </a:solidFill>
                <a:latin typeface="Triplicate T4c" pitchFamily="1" charset="0"/>
              </a:rPr>
              <a:t>ac461d89cb0a217c2ee2bfcac33e1c27df7739a7</a:t>
            </a:r>
            <a:r>
              <a:rPr lang="en-US" sz="2400" dirty="0">
                <a:latin typeface="Triplicate T4c" pitchFamily="1" charset="0"/>
              </a:rPr>
              <a:t> 0 </a:t>
            </a:r>
            <a:r>
              <a:rPr lang="en-US" sz="2400" dirty="0">
                <a:solidFill>
                  <a:schemeClr val="accent1">
                    <a:lumMod val="75000"/>
                  </a:schemeClr>
                </a:solidFill>
                <a:latin typeface="Triplicate T4c" pitchFamily="1" charset="0"/>
              </a:rPr>
              <a:t>path/to/source/file.js</a:t>
            </a:r>
          </a:p>
        </p:txBody>
      </p:sp>
      <p:sp>
        <p:nvSpPr>
          <p:cNvPr id="4" name="Rectangle 3"/>
          <p:cNvSpPr/>
          <p:nvPr/>
        </p:nvSpPr>
        <p:spPr>
          <a:xfrm>
            <a:off x="5019610" y="994117"/>
            <a:ext cx="814953" cy="819848"/>
          </a:xfrm>
          <a:prstGeom prst="rect">
            <a:avLst/>
          </a:prstGeom>
          <a:solidFill>
            <a:schemeClr val="accent6">
              <a:lumMod val="40000"/>
              <a:lumOff val="60000"/>
            </a:schemeClr>
          </a:solidFill>
          <a:ln>
            <a:solidFill>
              <a:schemeClr val="accent6">
                <a:lumMod val="50000"/>
              </a:schemeClr>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953383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196426" y="1076960"/>
            <a:ext cx="1021818" cy="646331"/>
          </a:xfrm>
          <a:prstGeom prst="rect">
            <a:avLst/>
          </a:prstGeom>
          <a:noFill/>
        </p:spPr>
        <p:txBody>
          <a:bodyPr wrap="none" rtlCol="0">
            <a:spAutoFit/>
          </a:bodyPr>
          <a:lstStyle/>
          <a:p>
            <a:r>
              <a:rPr lang="en-US" sz="3600" dirty="0">
                <a:latin typeface="Gill Sans MT" panose="020B0502020104020203" pitchFamily="34" charset="0"/>
              </a:rPr>
              <a:t>Tree</a:t>
            </a:r>
          </a:p>
        </p:txBody>
      </p:sp>
      <p:sp>
        <p:nvSpPr>
          <p:cNvPr id="3" name="Isosceles Triangle 2"/>
          <p:cNvSpPr/>
          <p:nvPr/>
        </p:nvSpPr>
        <p:spPr>
          <a:xfrm>
            <a:off x="5043847" y="1040996"/>
            <a:ext cx="833183" cy="718261"/>
          </a:xfrm>
          <a:prstGeom prst="triangle">
            <a:avLst/>
          </a:prstGeom>
          <a:solidFill>
            <a:schemeClr val="accent2">
              <a:lumMod val="40000"/>
              <a:lumOff val="60000"/>
            </a:schemeClr>
          </a:solidFill>
          <a:ln>
            <a:solidFill>
              <a:schemeClr val="accent2">
                <a:lumMod val="50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a:p>
        </p:txBody>
      </p:sp>
      <p:sp>
        <p:nvSpPr>
          <p:cNvPr id="4" name="TextBox 3"/>
          <p:cNvSpPr txBox="1"/>
          <p:nvPr/>
        </p:nvSpPr>
        <p:spPr>
          <a:xfrm>
            <a:off x="357630" y="2682270"/>
            <a:ext cx="11245386" cy="1938992"/>
          </a:xfrm>
          <a:prstGeom prst="rect">
            <a:avLst/>
          </a:prstGeom>
          <a:noFill/>
        </p:spPr>
        <p:txBody>
          <a:bodyPr wrap="none" rtlCol="0">
            <a:spAutoFit/>
          </a:bodyPr>
          <a:lstStyle/>
          <a:p>
            <a:r>
              <a:rPr lang="en-US" sz="2400" dirty="0" err="1">
                <a:latin typeface="Triplicate T4c" pitchFamily="1" charset="0"/>
              </a:rPr>
              <a:t>artdoler@machine</a:t>
            </a:r>
            <a:r>
              <a:rPr lang="en-US" sz="2400" dirty="0">
                <a:latin typeface="Triplicate T4c" pitchFamily="1" charset="0"/>
              </a:rPr>
              <a:t>$ git write-tree</a:t>
            </a:r>
          </a:p>
          <a:p>
            <a:r>
              <a:rPr lang="en-US" sz="2400" dirty="0">
                <a:solidFill>
                  <a:schemeClr val="accent6">
                    <a:lumMod val="75000"/>
                  </a:schemeClr>
                </a:solidFill>
                <a:latin typeface="Triplicate T4c" pitchFamily="1" charset="0"/>
              </a:rPr>
              <a:t>cf09c37fdb1e4ba320d2ae08e9eb32d6913979e3</a:t>
            </a:r>
          </a:p>
          <a:p>
            <a:endParaRPr lang="en-US" sz="2400" dirty="0">
              <a:solidFill>
                <a:schemeClr val="accent6">
                  <a:lumMod val="75000"/>
                </a:schemeClr>
              </a:solidFill>
              <a:latin typeface="Triplicate T4c" pitchFamily="1" charset="0"/>
            </a:endParaRPr>
          </a:p>
          <a:p>
            <a:r>
              <a:rPr lang="en-US" sz="2400" dirty="0" err="1">
                <a:latin typeface="Triplicate T4c" pitchFamily="1" charset="0"/>
              </a:rPr>
              <a:t>artdoler@machine</a:t>
            </a:r>
            <a:r>
              <a:rPr lang="en-US" sz="2400" dirty="0">
                <a:latin typeface="Triplicate T4c" pitchFamily="1" charset="0"/>
              </a:rPr>
              <a:t>$ git ls-tree cf09</a:t>
            </a:r>
          </a:p>
          <a:p>
            <a:r>
              <a:rPr lang="en-US" sz="2400" dirty="0">
                <a:latin typeface="Triplicate T4c" pitchFamily="1" charset="0"/>
              </a:rPr>
              <a:t>040000 tree </a:t>
            </a:r>
            <a:r>
              <a:rPr lang="en-US" sz="2400" dirty="0">
                <a:solidFill>
                  <a:schemeClr val="accent6">
                    <a:lumMod val="75000"/>
                  </a:schemeClr>
                </a:solidFill>
                <a:latin typeface="Triplicate T4c" pitchFamily="1" charset="0"/>
              </a:rPr>
              <a:t>c98ef89a1fc979e593927666c058d15f8111c0bf</a:t>
            </a:r>
            <a:r>
              <a:rPr lang="en-US" sz="2400" dirty="0">
                <a:latin typeface="Triplicate T4c" pitchFamily="1" charset="0"/>
              </a:rPr>
              <a:t>    </a:t>
            </a:r>
            <a:r>
              <a:rPr lang="en-US" sz="2400" dirty="0">
                <a:solidFill>
                  <a:schemeClr val="accent1">
                    <a:lumMod val="75000"/>
                  </a:schemeClr>
                </a:solidFill>
                <a:latin typeface="Triplicate T4c" pitchFamily="1" charset="0"/>
              </a:rPr>
              <a:t>path</a:t>
            </a:r>
          </a:p>
        </p:txBody>
      </p:sp>
    </p:spTree>
    <p:extLst>
      <p:ext uri="{BB962C8B-B14F-4D97-AF65-F5344CB8AC3E}">
        <p14:creationId xmlns:p14="http://schemas.microsoft.com/office/powerpoint/2010/main" val="23407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6172200" y="1086326"/>
            <a:ext cx="1733167" cy="646331"/>
          </a:xfrm>
          <a:prstGeom prst="rect">
            <a:avLst/>
          </a:prstGeom>
          <a:noFill/>
        </p:spPr>
        <p:txBody>
          <a:bodyPr wrap="none" rtlCol="0">
            <a:spAutoFit/>
          </a:bodyPr>
          <a:lstStyle/>
          <a:p>
            <a:r>
              <a:rPr lang="en-US" sz="3600" dirty="0">
                <a:latin typeface="Gill Sans MT" panose="020B0502020104020203" pitchFamily="34" charset="0"/>
              </a:rPr>
              <a:t>Commit</a:t>
            </a:r>
            <a:endParaRPr lang="en-US" sz="2400" dirty="0">
              <a:latin typeface="Gill Sans MT" panose="020B0502020104020203" pitchFamily="34" charset="0"/>
            </a:endParaRPr>
          </a:p>
        </p:txBody>
      </p:sp>
      <p:sp>
        <p:nvSpPr>
          <p:cNvPr id="13" name="TextBox 12"/>
          <p:cNvSpPr txBox="1"/>
          <p:nvPr/>
        </p:nvSpPr>
        <p:spPr>
          <a:xfrm>
            <a:off x="393577" y="2904484"/>
            <a:ext cx="11614077" cy="3046988"/>
          </a:xfrm>
          <a:prstGeom prst="rect">
            <a:avLst/>
          </a:prstGeom>
          <a:noFill/>
        </p:spPr>
        <p:txBody>
          <a:bodyPr wrap="none" rtlCol="0">
            <a:spAutoFit/>
          </a:bodyPr>
          <a:lstStyle/>
          <a:p>
            <a:r>
              <a:rPr lang="en-US" sz="2400" dirty="0" err="1">
                <a:latin typeface="Triplicate T4c" pitchFamily="1" charset="0"/>
              </a:rPr>
              <a:t>artdoler@machine</a:t>
            </a:r>
            <a:r>
              <a:rPr lang="en-US" sz="2400" dirty="0">
                <a:latin typeface="Triplicate T4c" pitchFamily="1" charset="0"/>
              </a:rPr>
              <a:t>$ echo "Manual commit." | git commit-tree cf09</a:t>
            </a:r>
          </a:p>
          <a:p>
            <a:r>
              <a:rPr lang="en-US" sz="2400" dirty="0">
                <a:solidFill>
                  <a:schemeClr val="accent6">
                    <a:lumMod val="75000"/>
                  </a:schemeClr>
                </a:solidFill>
                <a:latin typeface="Triplicate T4c" pitchFamily="1" charset="0"/>
              </a:rPr>
              <a:t>c26db2aec27b78aeaed82173ec5f5b2303931b29</a:t>
            </a:r>
          </a:p>
          <a:p>
            <a:endParaRPr lang="en-US" sz="2400" dirty="0">
              <a:solidFill>
                <a:schemeClr val="accent6">
                  <a:lumMod val="75000"/>
                </a:schemeClr>
              </a:solidFill>
              <a:latin typeface="Triplicate T4c" pitchFamily="1" charset="0"/>
            </a:endParaRPr>
          </a:p>
          <a:p>
            <a:r>
              <a:rPr lang="en-US" sz="2400" dirty="0" err="1">
                <a:latin typeface="Triplicate T4c" pitchFamily="1" charset="0"/>
              </a:rPr>
              <a:t>artdoler@machine</a:t>
            </a:r>
            <a:r>
              <a:rPr lang="en-US" sz="2400" dirty="0">
                <a:latin typeface="Triplicate T4c" pitchFamily="1" charset="0"/>
              </a:rPr>
              <a:t>$ git log c26d</a:t>
            </a:r>
          </a:p>
          <a:p>
            <a:r>
              <a:rPr lang="en-US" sz="2400" dirty="0">
                <a:latin typeface="Triplicate T4c" pitchFamily="1" charset="0"/>
              </a:rPr>
              <a:t>commit </a:t>
            </a:r>
            <a:r>
              <a:rPr lang="en-US" sz="2400" dirty="0">
                <a:solidFill>
                  <a:schemeClr val="accent6">
                    <a:lumMod val="75000"/>
                  </a:schemeClr>
                </a:solidFill>
                <a:latin typeface="Triplicate T4c" pitchFamily="1" charset="0"/>
              </a:rPr>
              <a:t>c26db2aec27b78aeaed82173ec5f5b2303931b29</a:t>
            </a:r>
          </a:p>
          <a:p>
            <a:r>
              <a:rPr lang="en-US" sz="2400" dirty="0">
                <a:latin typeface="Triplicate T4c" pitchFamily="1" charset="0"/>
              </a:rPr>
              <a:t>Author: Art Doler </a:t>
            </a:r>
            <a:r>
              <a:rPr lang="en-US" sz="2400" dirty="0">
                <a:latin typeface="Triplicate T4c" pitchFamily="1" charset="0"/>
                <a:hlinkClick r:id="rId3"/>
              </a:rPr>
              <a:t>art.doler@aviture.us.com</a:t>
            </a:r>
            <a:endParaRPr lang="en-US" sz="2400" dirty="0">
              <a:latin typeface="Triplicate T4c" pitchFamily="1" charset="0"/>
            </a:endParaRPr>
          </a:p>
          <a:p>
            <a:r>
              <a:rPr lang="en-US" sz="2400" dirty="0">
                <a:latin typeface="Triplicate T4c" pitchFamily="1" charset="0"/>
              </a:rPr>
              <a:t>Date:   Thu May 20 08:59:12 2016 -0500</a:t>
            </a:r>
          </a:p>
          <a:p>
            <a:r>
              <a:rPr lang="en-US" sz="2400" dirty="0">
                <a:latin typeface="Triplicate T4c" pitchFamily="1" charset="0"/>
              </a:rPr>
              <a:t>    Manual commit.</a:t>
            </a:r>
          </a:p>
        </p:txBody>
      </p:sp>
      <p:sp>
        <p:nvSpPr>
          <p:cNvPr id="15" name="Oval 14"/>
          <p:cNvSpPr/>
          <p:nvPr/>
        </p:nvSpPr>
        <p:spPr>
          <a:xfrm>
            <a:off x="5025205" y="998977"/>
            <a:ext cx="821030" cy="821030"/>
          </a:xfrm>
          <a:prstGeom prst="ellipse">
            <a:avLst/>
          </a:prstGeom>
          <a:solidFill>
            <a:schemeClr val="accent5">
              <a:lumMod val="40000"/>
              <a:lumOff val="60000"/>
            </a:schemeClr>
          </a:solidFill>
          <a:ln>
            <a:solidFill>
              <a:schemeClr val="accent5">
                <a:lumMod val="50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803382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018109"/>
            <a:ext cx="10515600" cy="2821782"/>
          </a:xfrm>
        </p:spPr>
        <p:txBody>
          <a:bodyPr>
            <a:normAutofit/>
          </a:bodyPr>
          <a:lstStyle/>
          <a:p>
            <a:r>
              <a:rPr lang="en-US" sz="5400" dirty="0">
                <a:latin typeface="Raleway Medium"/>
              </a:rPr>
              <a:t>A Git repository</a:t>
            </a:r>
            <a:br>
              <a:rPr lang="en-US" sz="5400" dirty="0">
                <a:latin typeface="Raleway Medium"/>
              </a:rPr>
            </a:br>
            <a:br>
              <a:rPr lang="en-US" sz="5400" dirty="0">
                <a:latin typeface="Raleway Medium"/>
              </a:rPr>
            </a:br>
            <a:r>
              <a:rPr lang="en-US" sz="5400" dirty="0">
                <a:latin typeface="Raleway Medium"/>
              </a:rPr>
              <a:t>is just graphs of commits</a:t>
            </a:r>
          </a:p>
        </p:txBody>
      </p:sp>
    </p:spTree>
    <p:extLst>
      <p:ext uri="{BB962C8B-B14F-4D97-AF65-F5344CB8AC3E}">
        <p14:creationId xmlns:p14="http://schemas.microsoft.com/office/powerpoint/2010/main" val="11106652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Oval 13"/>
          <p:cNvSpPr/>
          <p:nvPr/>
        </p:nvSpPr>
        <p:spPr>
          <a:xfrm>
            <a:off x="1373612" y="742708"/>
            <a:ext cx="590052" cy="590052"/>
          </a:xfrm>
          <a:prstGeom prst="ellipse">
            <a:avLst/>
          </a:prstGeom>
          <a:solidFill>
            <a:schemeClr val="accent5">
              <a:lumMod val="40000"/>
              <a:lumOff val="60000"/>
            </a:schemeClr>
          </a:solidFill>
          <a:ln>
            <a:solidFill>
              <a:schemeClr val="accent5">
                <a:lumMod val="50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2000" dirty="0">
              <a:latin typeface="Gill Sans MT" panose="020B0502020104020203" pitchFamily="34" charset="0"/>
              <a:ea typeface="Fira Sans" panose="00000500000000000000" pitchFamily="50" charset="0"/>
            </a:endParaRPr>
          </a:p>
        </p:txBody>
      </p:sp>
      <p:sp>
        <p:nvSpPr>
          <p:cNvPr id="17" name="Oval 16"/>
          <p:cNvSpPr/>
          <p:nvPr/>
        </p:nvSpPr>
        <p:spPr>
          <a:xfrm>
            <a:off x="1373612" y="1650365"/>
            <a:ext cx="590052" cy="590052"/>
          </a:xfrm>
          <a:prstGeom prst="ellipse">
            <a:avLst/>
          </a:prstGeom>
          <a:solidFill>
            <a:schemeClr val="accent5">
              <a:lumMod val="40000"/>
              <a:lumOff val="60000"/>
            </a:schemeClr>
          </a:solidFill>
          <a:ln>
            <a:solidFill>
              <a:schemeClr val="accent5">
                <a:lumMod val="50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2000" dirty="0">
              <a:latin typeface="Gill Sans MT" panose="020B0502020104020203" pitchFamily="34" charset="0"/>
              <a:ea typeface="Fira Sans" panose="00000500000000000000" pitchFamily="50" charset="0"/>
            </a:endParaRPr>
          </a:p>
        </p:txBody>
      </p:sp>
      <p:sp>
        <p:nvSpPr>
          <p:cNvPr id="18" name="Oval 17"/>
          <p:cNvSpPr/>
          <p:nvPr/>
        </p:nvSpPr>
        <p:spPr>
          <a:xfrm>
            <a:off x="1373612" y="2558022"/>
            <a:ext cx="590052" cy="590052"/>
          </a:xfrm>
          <a:prstGeom prst="ellipse">
            <a:avLst/>
          </a:prstGeom>
          <a:solidFill>
            <a:schemeClr val="accent5">
              <a:lumMod val="40000"/>
              <a:lumOff val="60000"/>
            </a:schemeClr>
          </a:solidFill>
          <a:ln>
            <a:solidFill>
              <a:schemeClr val="accent5">
                <a:lumMod val="50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2000" dirty="0">
              <a:latin typeface="Gill Sans MT" panose="020B0502020104020203" pitchFamily="34" charset="0"/>
              <a:ea typeface="Fira Sans" panose="00000500000000000000" pitchFamily="50" charset="0"/>
            </a:endParaRPr>
          </a:p>
        </p:txBody>
      </p:sp>
      <p:sp>
        <p:nvSpPr>
          <p:cNvPr id="19" name="Oval 18"/>
          <p:cNvSpPr/>
          <p:nvPr/>
        </p:nvSpPr>
        <p:spPr>
          <a:xfrm>
            <a:off x="1373612" y="3465679"/>
            <a:ext cx="590052" cy="590052"/>
          </a:xfrm>
          <a:prstGeom prst="ellipse">
            <a:avLst/>
          </a:prstGeom>
          <a:solidFill>
            <a:schemeClr val="accent5">
              <a:lumMod val="40000"/>
              <a:lumOff val="60000"/>
            </a:schemeClr>
          </a:solidFill>
          <a:ln>
            <a:solidFill>
              <a:schemeClr val="accent5">
                <a:lumMod val="50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2000" dirty="0">
              <a:latin typeface="Gill Sans MT" panose="020B0502020104020203" pitchFamily="34" charset="0"/>
              <a:ea typeface="Fira Sans" panose="00000500000000000000" pitchFamily="50" charset="0"/>
            </a:endParaRPr>
          </a:p>
        </p:txBody>
      </p:sp>
      <p:sp>
        <p:nvSpPr>
          <p:cNvPr id="20" name="Oval 19"/>
          <p:cNvSpPr/>
          <p:nvPr/>
        </p:nvSpPr>
        <p:spPr>
          <a:xfrm>
            <a:off x="1373612" y="4373336"/>
            <a:ext cx="590052" cy="590052"/>
          </a:xfrm>
          <a:prstGeom prst="ellipse">
            <a:avLst/>
          </a:prstGeom>
          <a:solidFill>
            <a:schemeClr val="accent5">
              <a:lumMod val="40000"/>
              <a:lumOff val="60000"/>
            </a:schemeClr>
          </a:solidFill>
          <a:ln>
            <a:solidFill>
              <a:schemeClr val="accent5">
                <a:lumMod val="50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2000" dirty="0">
              <a:latin typeface="Gill Sans MT" panose="020B0502020104020203" pitchFamily="34" charset="0"/>
              <a:ea typeface="Fira Sans" panose="00000500000000000000" pitchFamily="50" charset="0"/>
            </a:endParaRPr>
          </a:p>
        </p:txBody>
      </p:sp>
      <p:sp>
        <p:nvSpPr>
          <p:cNvPr id="21" name="Oval 20"/>
          <p:cNvSpPr/>
          <p:nvPr/>
        </p:nvSpPr>
        <p:spPr>
          <a:xfrm>
            <a:off x="1373612" y="5280993"/>
            <a:ext cx="590052" cy="590052"/>
          </a:xfrm>
          <a:prstGeom prst="ellipse">
            <a:avLst/>
          </a:prstGeom>
          <a:solidFill>
            <a:schemeClr val="accent5">
              <a:lumMod val="40000"/>
              <a:lumOff val="60000"/>
            </a:schemeClr>
          </a:solidFill>
          <a:ln>
            <a:solidFill>
              <a:schemeClr val="accent5">
                <a:lumMod val="50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2000" dirty="0">
              <a:latin typeface="Gill Sans MT" panose="020B0502020104020203" pitchFamily="34" charset="0"/>
              <a:ea typeface="Fira Sans" panose="00000500000000000000" pitchFamily="50" charset="0"/>
            </a:endParaRPr>
          </a:p>
        </p:txBody>
      </p:sp>
      <p:sp>
        <p:nvSpPr>
          <p:cNvPr id="22" name="Oval 21"/>
          <p:cNvSpPr/>
          <p:nvPr/>
        </p:nvSpPr>
        <p:spPr>
          <a:xfrm>
            <a:off x="2467573" y="1650365"/>
            <a:ext cx="590052" cy="590052"/>
          </a:xfrm>
          <a:prstGeom prst="ellipse">
            <a:avLst/>
          </a:prstGeom>
          <a:solidFill>
            <a:schemeClr val="accent5">
              <a:lumMod val="40000"/>
              <a:lumOff val="60000"/>
            </a:schemeClr>
          </a:solidFill>
          <a:ln>
            <a:solidFill>
              <a:schemeClr val="accent5">
                <a:lumMod val="50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2000" dirty="0">
              <a:latin typeface="Gill Sans MT" panose="020B0502020104020203" pitchFamily="34" charset="0"/>
              <a:ea typeface="Fira Sans" panose="00000500000000000000" pitchFamily="50" charset="0"/>
            </a:endParaRPr>
          </a:p>
        </p:txBody>
      </p:sp>
      <p:sp>
        <p:nvSpPr>
          <p:cNvPr id="23" name="Oval 22"/>
          <p:cNvSpPr/>
          <p:nvPr/>
        </p:nvSpPr>
        <p:spPr>
          <a:xfrm>
            <a:off x="2467573" y="2558022"/>
            <a:ext cx="590052" cy="590052"/>
          </a:xfrm>
          <a:prstGeom prst="ellipse">
            <a:avLst/>
          </a:prstGeom>
          <a:solidFill>
            <a:schemeClr val="accent5">
              <a:lumMod val="40000"/>
              <a:lumOff val="60000"/>
            </a:schemeClr>
          </a:solidFill>
          <a:ln>
            <a:solidFill>
              <a:schemeClr val="accent5">
                <a:lumMod val="50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2000" dirty="0">
              <a:latin typeface="Gill Sans MT" panose="020B0502020104020203" pitchFamily="34" charset="0"/>
              <a:ea typeface="Fira Sans" panose="00000500000000000000" pitchFamily="50" charset="0"/>
            </a:endParaRPr>
          </a:p>
        </p:txBody>
      </p:sp>
      <p:sp>
        <p:nvSpPr>
          <p:cNvPr id="24" name="Oval 23"/>
          <p:cNvSpPr/>
          <p:nvPr/>
        </p:nvSpPr>
        <p:spPr>
          <a:xfrm>
            <a:off x="2467573" y="3465679"/>
            <a:ext cx="590052" cy="590052"/>
          </a:xfrm>
          <a:prstGeom prst="ellipse">
            <a:avLst/>
          </a:prstGeom>
          <a:solidFill>
            <a:schemeClr val="accent5">
              <a:lumMod val="40000"/>
              <a:lumOff val="60000"/>
            </a:schemeClr>
          </a:solidFill>
          <a:ln>
            <a:solidFill>
              <a:schemeClr val="accent5">
                <a:lumMod val="50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2000" dirty="0">
              <a:latin typeface="Gill Sans MT" panose="020B0502020104020203" pitchFamily="34" charset="0"/>
              <a:ea typeface="Fira Sans" panose="00000500000000000000" pitchFamily="50" charset="0"/>
            </a:endParaRPr>
          </a:p>
        </p:txBody>
      </p:sp>
      <p:sp>
        <p:nvSpPr>
          <p:cNvPr id="25" name="Oval 24"/>
          <p:cNvSpPr/>
          <p:nvPr/>
        </p:nvSpPr>
        <p:spPr>
          <a:xfrm>
            <a:off x="3561534" y="2558022"/>
            <a:ext cx="590052" cy="590052"/>
          </a:xfrm>
          <a:prstGeom prst="ellipse">
            <a:avLst/>
          </a:prstGeom>
          <a:solidFill>
            <a:schemeClr val="accent5">
              <a:lumMod val="40000"/>
              <a:lumOff val="60000"/>
            </a:schemeClr>
          </a:solidFill>
          <a:ln>
            <a:solidFill>
              <a:schemeClr val="accent5">
                <a:lumMod val="50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2000" dirty="0">
              <a:latin typeface="Gill Sans MT" panose="020B0502020104020203" pitchFamily="34" charset="0"/>
              <a:ea typeface="Fira Sans" panose="00000500000000000000" pitchFamily="50" charset="0"/>
            </a:endParaRPr>
          </a:p>
        </p:txBody>
      </p:sp>
      <p:sp>
        <p:nvSpPr>
          <p:cNvPr id="26" name="Oval 25"/>
          <p:cNvSpPr/>
          <p:nvPr/>
        </p:nvSpPr>
        <p:spPr>
          <a:xfrm>
            <a:off x="3561534" y="3465679"/>
            <a:ext cx="590052" cy="590052"/>
          </a:xfrm>
          <a:prstGeom prst="ellipse">
            <a:avLst/>
          </a:prstGeom>
          <a:solidFill>
            <a:schemeClr val="accent5">
              <a:lumMod val="40000"/>
              <a:lumOff val="60000"/>
            </a:schemeClr>
          </a:solidFill>
          <a:ln>
            <a:solidFill>
              <a:schemeClr val="accent5">
                <a:lumMod val="50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2000" dirty="0">
              <a:latin typeface="Gill Sans MT" panose="020B0502020104020203" pitchFamily="34" charset="0"/>
              <a:ea typeface="Fira Sans" panose="00000500000000000000" pitchFamily="50" charset="0"/>
            </a:endParaRPr>
          </a:p>
        </p:txBody>
      </p:sp>
      <p:sp>
        <p:nvSpPr>
          <p:cNvPr id="27" name="Oval 26"/>
          <p:cNvSpPr/>
          <p:nvPr/>
        </p:nvSpPr>
        <p:spPr>
          <a:xfrm>
            <a:off x="3561534" y="4373336"/>
            <a:ext cx="590052" cy="590052"/>
          </a:xfrm>
          <a:prstGeom prst="ellipse">
            <a:avLst/>
          </a:prstGeom>
          <a:solidFill>
            <a:schemeClr val="accent5">
              <a:lumMod val="40000"/>
              <a:lumOff val="60000"/>
            </a:schemeClr>
          </a:solidFill>
          <a:ln>
            <a:solidFill>
              <a:schemeClr val="accent5">
                <a:lumMod val="50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2000" dirty="0">
              <a:latin typeface="Gill Sans MT" panose="020B0502020104020203" pitchFamily="34" charset="0"/>
              <a:ea typeface="Fira Sans" panose="00000500000000000000" pitchFamily="50" charset="0"/>
            </a:endParaRPr>
          </a:p>
        </p:txBody>
      </p:sp>
      <p:cxnSp>
        <p:nvCxnSpPr>
          <p:cNvPr id="28" name="Straight Arrow Connector 27"/>
          <p:cNvCxnSpPr>
            <a:stCxn id="14" idx="5"/>
            <a:endCxn id="22" idx="1"/>
          </p:cNvCxnSpPr>
          <p:nvPr/>
        </p:nvCxnSpPr>
        <p:spPr>
          <a:xfrm>
            <a:off x="1877253" y="1246349"/>
            <a:ext cx="676731" cy="49042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9" name="Straight Arrow Connector 28"/>
          <p:cNvCxnSpPr>
            <a:stCxn id="22" idx="5"/>
            <a:endCxn id="25" idx="1"/>
          </p:cNvCxnSpPr>
          <p:nvPr/>
        </p:nvCxnSpPr>
        <p:spPr>
          <a:xfrm>
            <a:off x="2971214" y="2154006"/>
            <a:ext cx="676731" cy="49042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0" name="Straight Arrow Connector 29"/>
          <p:cNvCxnSpPr>
            <a:stCxn id="14" idx="4"/>
            <a:endCxn id="17" idx="0"/>
          </p:cNvCxnSpPr>
          <p:nvPr/>
        </p:nvCxnSpPr>
        <p:spPr>
          <a:xfrm>
            <a:off x="1668638" y="1332760"/>
            <a:ext cx="0" cy="31760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1" name="Straight Arrow Connector 30"/>
          <p:cNvCxnSpPr/>
          <p:nvPr/>
        </p:nvCxnSpPr>
        <p:spPr>
          <a:xfrm>
            <a:off x="1679162" y="2240417"/>
            <a:ext cx="0" cy="31760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p:cNvCxnSpPr/>
          <p:nvPr/>
        </p:nvCxnSpPr>
        <p:spPr>
          <a:xfrm>
            <a:off x="2762598" y="2240417"/>
            <a:ext cx="0" cy="31760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3" name="Straight Arrow Connector 32"/>
          <p:cNvCxnSpPr/>
          <p:nvPr/>
        </p:nvCxnSpPr>
        <p:spPr>
          <a:xfrm>
            <a:off x="1679162" y="3148074"/>
            <a:ext cx="0" cy="31760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4" name="Straight Arrow Connector 33"/>
          <p:cNvCxnSpPr/>
          <p:nvPr/>
        </p:nvCxnSpPr>
        <p:spPr>
          <a:xfrm>
            <a:off x="1668638" y="4055731"/>
            <a:ext cx="0" cy="31760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5" name="Straight Arrow Connector 34"/>
          <p:cNvCxnSpPr/>
          <p:nvPr/>
        </p:nvCxnSpPr>
        <p:spPr>
          <a:xfrm>
            <a:off x="2762598" y="3148074"/>
            <a:ext cx="0" cy="317605"/>
          </a:xfrm>
          <a:prstGeom prst="straightConnector1">
            <a:avLst/>
          </a:prstGeom>
          <a:ln>
            <a:solidFill>
              <a:schemeClr val="accent5">
                <a:lumMod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36" name="Straight Arrow Connector 35"/>
          <p:cNvCxnSpPr/>
          <p:nvPr/>
        </p:nvCxnSpPr>
        <p:spPr>
          <a:xfrm>
            <a:off x="1679162" y="4963388"/>
            <a:ext cx="0" cy="31760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7" name="Straight Arrow Connector 36"/>
          <p:cNvCxnSpPr/>
          <p:nvPr/>
        </p:nvCxnSpPr>
        <p:spPr>
          <a:xfrm>
            <a:off x="3858068" y="3148074"/>
            <a:ext cx="0" cy="31760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8" name="Straight Arrow Connector 37"/>
          <p:cNvCxnSpPr/>
          <p:nvPr/>
        </p:nvCxnSpPr>
        <p:spPr>
          <a:xfrm>
            <a:off x="3858068" y="4055731"/>
            <a:ext cx="0" cy="31760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9" name="Straight Arrow Connector 38"/>
          <p:cNvCxnSpPr>
            <a:stCxn id="24" idx="5"/>
            <a:endCxn id="27" idx="1"/>
          </p:cNvCxnSpPr>
          <p:nvPr/>
        </p:nvCxnSpPr>
        <p:spPr>
          <a:xfrm>
            <a:off x="2971214" y="3969320"/>
            <a:ext cx="676731" cy="49042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0" name="Straight Arrow Connector 39"/>
          <p:cNvCxnSpPr>
            <a:stCxn id="27" idx="3"/>
            <a:endCxn id="21" idx="6"/>
          </p:cNvCxnSpPr>
          <p:nvPr/>
        </p:nvCxnSpPr>
        <p:spPr>
          <a:xfrm flipH="1">
            <a:off x="1963664" y="4876977"/>
            <a:ext cx="1684281" cy="69904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1" name="Isosceles Triangle 40"/>
          <p:cNvSpPr/>
          <p:nvPr/>
        </p:nvSpPr>
        <p:spPr>
          <a:xfrm>
            <a:off x="7542001" y="742708"/>
            <a:ext cx="584224" cy="503641"/>
          </a:xfrm>
          <a:prstGeom prst="triangle">
            <a:avLst/>
          </a:prstGeom>
          <a:solidFill>
            <a:schemeClr val="accent2">
              <a:lumMod val="40000"/>
              <a:lumOff val="60000"/>
            </a:schemeClr>
          </a:solidFill>
          <a:ln>
            <a:solidFill>
              <a:schemeClr val="accent2">
                <a:lumMod val="50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2000" dirty="0">
              <a:latin typeface="Gill Sans MT" panose="020B0502020104020203" pitchFamily="34" charset="0"/>
              <a:ea typeface="Fira Sans" panose="00000500000000000000" pitchFamily="50" charset="0"/>
            </a:endParaRPr>
          </a:p>
        </p:txBody>
      </p:sp>
      <p:sp>
        <p:nvSpPr>
          <p:cNvPr id="42" name="Isosceles Triangle 41"/>
          <p:cNvSpPr/>
          <p:nvPr/>
        </p:nvSpPr>
        <p:spPr>
          <a:xfrm>
            <a:off x="6951681" y="1650364"/>
            <a:ext cx="584224" cy="503641"/>
          </a:xfrm>
          <a:prstGeom prst="triangle">
            <a:avLst/>
          </a:prstGeom>
          <a:solidFill>
            <a:schemeClr val="accent2">
              <a:lumMod val="40000"/>
              <a:lumOff val="60000"/>
            </a:schemeClr>
          </a:solidFill>
          <a:ln>
            <a:solidFill>
              <a:schemeClr val="accent2">
                <a:lumMod val="50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2000" dirty="0">
              <a:latin typeface="Gill Sans MT" panose="020B0502020104020203" pitchFamily="34" charset="0"/>
              <a:ea typeface="Fira Sans" panose="00000500000000000000" pitchFamily="50" charset="0"/>
            </a:endParaRPr>
          </a:p>
        </p:txBody>
      </p:sp>
      <p:sp>
        <p:nvSpPr>
          <p:cNvPr id="43" name="Isosceles Triangle 42"/>
          <p:cNvSpPr/>
          <p:nvPr/>
        </p:nvSpPr>
        <p:spPr>
          <a:xfrm>
            <a:off x="8126225" y="1648421"/>
            <a:ext cx="584224" cy="503641"/>
          </a:xfrm>
          <a:prstGeom prst="triangle">
            <a:avLst/>
          </a:prstGeom>
          <a:solidFill>
            <a:schemeClr val="accent2">
              <a:lumMod val="40000"/>
              <a:lumOff val="60000"/>
            </a:schemeClr>
          </a:solidFill>
          <a:ln>
            <a:solidFill>
              <a:schemeClr val="accent2">
                <a:lumMod val="50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2000" dirty="0">
              <a:latin typeface="Gill Sans MT" panose="020B0502020104020203" pitchFamily="34" charset="0"/>
              <a:ea typeface="Fira Sans" panose="00000500000000000000" pitchFamily="50" charset="0"/>
            </a:endParaRPr>
          </a:p>
        </p:txBody>
      </p:sp>
      <p:sp>
        <p:nvSpPr>
          <p:cNvPr id="44" name="Isosceles Triangle 43"/>
          <p:cNvSpPr/>
          <p:nvPr/>
        </p:nvSpPr>
        <p:spPr>
          <a:xfrm>
            <a:off x="8710449" y="2601227"/>
            <a:ext cx="584224" cy="503641"/>
          </a:xfrm>
          <a:prstGeom prst="triangle">
            <a:avLst/>
          </a:prstGeom>
          <a:solidFill>
            <a:schemeClr val="accent2">
              <a:lumMod val="40000"/>
              <a:lumOff val="60000"/>
            </a:schemeClr>
          </a:solidFill>
          <a:ln>
            <a:solidFill>
              <a:schemeClr val="accent2">
                <a:lumMod val="50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2000" dirty="0">
              <a:latin typeface="Gill Sans MT" panose="020B0502020104020203" pitchFamily="34" charset="0"/>
              <a:ea typeface="Fira Sans" panose="00000500000000000000" pitchFamily="50" charset="0"/>
            </a:endParaRPr>
          </a:p>
        </p:txBody>
      </p:sp>
      <p:sp>
        <p:nvSpPr>
          <p:cNvPr id="45" name="Rectangle 44"/>
          <p:cNvSpPr/>
          <p:nvPr/>
        </p:nvSpPr>
        <p:spPr>
          <a:xfrm>
            <a:off x="6362599" y="2555454"/>
            <a:ext cx="589082" cy="592620"/>
          </a:xfrm>
          <a:prstGeom prst="rect">
            <a:avLst/>
          </a:prstGeom>
          <a:solidFill>
            <a:schemeClr val="accent6">
              <a:lumMod val="40000"/>
              <a:lumOff val="60000"/>
            </a:schemeClr>
          </a:solidFill>
          <a:ln>
            <a:solidFill>
              <a:schemeClr val="accent6">
                <a:lumMod val="50000"/>
              </a:schemeClr>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sz="2000" dirty="0">
              <a:latin typeface="Gill Sans MT" panose="020B0502020104020203" pitchFamily="34" charset="0"/>
              <a:ea typeface="Fira Sans" panose="00000500000000000000" pitchFamily="50" charset="0"/>
            </a:endParaRPr>
          </a:p>
        </p:txBody>
      </p:sp>
      <p:sp>
        <p:nvSpPr>
          <p:cNvPr id="46" name="Rectangle 45"/>
          <p:cNvSpPr/>
          <p:nvPr/>
        </p:nvSpPr>
        <p:spPr>
          <a:xfrm>
            <a:off x="7539572" y="2554134"/>
            <a:ext cx="589082" cy="592620"/>
          </a:xfrm>
          <a:prstGeom prst="rect">
            <a:avLst/>
          </a:prstGeom>
          <a:solidFill>
            <a:schemeClr val="accent6">
              <a:lumMod val="40000"/>
              <a:lumOff val="60000"/>
            </a:schemeClr>
          </a:solidFill>
          <a:ln>
            <a:solidFill>
              <a:schemeClr val="accent6">
                <a:lumMod val="50000"/>
              </a:schemeClr>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sz="2000" dirty="0">
              <a:latin typeface="Gill Sans MT" panose="020B0502020104020203" pitchFamily="34" charset="0"/>
              <a:ea typeface="Fira Sans" panose="00000500000000000000" pitchFamily="50" charset="0"/>
            </a:endParaRPr>
          </a:p>
        </p:txBody>
      </p:sp>
      <p:sp>
        <p:nvSpPr>
          <p:cNvPr id="47" name="Rectangle 46"/>
          <p:cNvSpPr/>
          <p:nvPr/>
        </p:nvSpPr>
        <p:spPr>
          <a:xfrm>
            <a:off x="8705591" y="3471628"/>
            <a:ext cx="589082" cy="592620"/>
          </a:xfrm>
          <a:prstGeom prst="rect">
            <a:avLst/>
          </a:prstGeom>
          <a:solidFill>
            <a:schemeClr val="accent6">
              <a:lumMod val="40000"/>
              <a:lumOff val="60000"/>
            </a:schemeClr>
          </a:solidFill>
          <a:ln>
            <a:solidFill>
              <a:schemeClr val="accent6">
                <a:lumMod val="50000"/>
              </a:schemeClr>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sz="2000" dirty="0">
              <a:latin typeface="Gill Sans MT" panose="020B0502020104020203" pitchFamily="34" charset="0"/>
              <a:ea typeface="Fira Sans" panose="00000500000000000000" pitchFamily="50" charset="0"/>
            </a:endParaRPr>
          </a:p>
        </p:txBody>
      </p:sp>
      <p:cxnSp>
        <p:nvCxnSpPr>
          <p:cNvPr id="48" name="Straight Arrow Connector 47"/>
          <p:cNvCxnSpPr>
            <a:stCxn id="41" idx="2"/>
            <a:endCxn id="42" idx="0"/>
          </p:cNvCxnSpPr>
          <p:nvPr/>
        </p:nvCxnSpPr>
        <p:spPr>
          <a:xfrm flipH="1">
            <a:off x="7243793" y="1246349"/>
            <a:ext cx="298208" cy="40401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9" name="Straight Arrow Connector 48"/>
          <p:cNvCxnSpPr>
            <a:stCxn id="41" idx="4"/>
            <a:endCxn id="43" idx="0"/>
          </p:cNvCxnSpPr>
          <p:nvPr/>
        </p:nvCxnSpPr>
        <p:spPr>
          <a:xfrm>
            <a:off x="8126225" y="1246349"/>
            <a:ext cx="292112" cy="40207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0" name="Straight Arrow Connector 49"/>
          <p:cNvCxnSpPr>
            <a:endCxn id="45" idx="0"/>
          </p:cNvCxnSpPr>
          <p:nvPr/>
        </p:nvCxnSpPr>
        <p:spPr>
          <a:xfrm flipH="1">
            <a:off x="6657140" y="2150119"/>
            <a:ext cx="288445" cy="40533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1" name="Straight Arrow Connector 50"/>
          <p:cNvCxnSpPr>
            <a:stCxn id="42" idx="4"/>
            <a:endCxn id="46" idx="0"/>
          </p:cNvCxnSpPr>
          <p:nvPr/>
        </p:nvCxnSpPr>
        <p:spPr>
          <a:xfrm>
            <a:off x="7535905" y="2154005"/>
            <a:ext cx="298208" cy="40012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2" name="Straight Arrow Connector 51"/>
          <p:cNvCxnSpPr>
            <a:stCxn id="43" idx="4"/>
            <a:endCxn id="44" idx="0"/>
          </p:cNvCxnSpPr>
          <p:nvPr/>
        </p:nvCxnSpPr>
        <p:spPr>
          <a:xfrm>
            <a:off x="8710449" y="2152062"/>
            <a:ext cx="292112" cy="44916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3" name="Straight Arrow Connector 52"/>
          <p:cNvCxnSpPr>
            <a:stCxn id="44" idx="3"/>
            <a:endCxn id="47" idx="0"/>
          </p:cNvCxnSpPr>
          <p:nvPr/>
        </p:nvCxnSpPr>
        <p:spPr>
          <a:xfrm flipH="1">
            <a:off x="9000132" y="3104868"/>
            <a:ext cx="2429" cy="36676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4" name="Straight Arrow Connector 53"/>
          <p:cNvCxnSpPr>
            <a:stCxn id="14" idx="6"/>
            <a:endCxn id="41" idx="1"/>
          </p:cNvCxnSpPr>
          <p:nvPr/>
        </p:nvCxnSpPr>
        <p:spPr>
          <a:xfrm flipV="1">
            <a:off x="1963664" y="994529"/>
            <a:ext cx="5724393" cy="4320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5" name="TextBox 54"/>
          <p:cNvSpPr txBox="1"/>
          <p:nvPr/>
        </p:nvSpPr>
        <p:spPr>
          <a:xfrm>
            <a:off x="5784000" y="4561940"/>
            <a:ext cx="4100225" cy="523220"/>
          </a:xfrm>
          <a:prstGeom prst="rect">
            <a:avLst/>
          </a:prstGeom>
          <a:noFill/>
        </p:spPr>
        <p:txBody>
          <a:bodyPr wrap="none" rtlCol="0">
            <a:spAutoFit/>
          </a:bodyPr>
          <a:lstStyle/>
          <a:p>
            <a:r>
              <a:rPr lang="en-US" sz="2800" dirty="0">
                <a:solidFill>
                  <a:schemeClr val="accent1">
                    <a:lumMod val="75000"/>
                  </a:schemeClr>
                </a:solidFill>
                <a:latin typeface="Gill Sans MT" panose="020B0502020104020203" pitchFamily="34" charset="0"/>
                <a:ea typeface="Fira Sans" panose="00000500000000000000" pitchFamily="50" charset="0"/>
              </a:rPr>
              <a:t>What Git Manages For You</a:t>
            </a:r>
          </a:p>
        </p:txBody>
      </p:sp>
      <p:cxnSp>
        <p:nvCxnSpPr>
          <p:cNvPr id="56" name="Straight Arrow Connector 55"/>
          <p:cNvCxnSpPr>
            <a:stCxn id="55" idx="0"/>
            <a:endCxn id="45" idx="2"/>
          </p:cNvCxnSpPr>
          <p:nvPr/>
        </p:nvCxnSpPr>
        <p:spPr>
          <a:xfrm flipH="1" flipV="1">
            <a:off x="6657140" y="3148074"/>
            <a:ext cx="1176973" cy="1413866"/>
          </a:xfrm>
          <a:prstGeom prst="straightConnector1">
            <a:avLst/>
          </a:prstGeom>
          <a:ln>
            <a:tailEnd type="triangle"/>
          </a:ln>
          <a:effectLst>
            <a:glow rad="101600">
              <a:schemeClr val="accent1">
                <a:satMod val="175000"/>
                <a:alpha val="40000"/>
              </a:schemeClr>
            </a:glow>
          </a:effectLst>
        </p:spPr>
        <p:style>
          <a:lnRef idx="1">
            <a:schemeClr val="dk1"/>
          </a:lnRef>
          <a:fillRef idx="0">
            <a:schemeClr val="dk1"/>
          </a:fillRef>
          <a:effectRef idx="0">
            <a:schemeClr val="dk1"/>
          </a:effectRef>
          <a:fontRef idx="minor">
            <a:schemeClr val="tx1"/>
          </a:fontRef>
        </p:style>
      </p:cxnSp>
      <p:cxnSp>
        <p:nvCxnSpPr>
          <p:cNvPr id="57" name="Straight Arrow Connector 56"/>
          <p:cNvCxnSpPr>
            <a:stCxn id="55" idx="0"/>
            <a:endCxn id="46" idx="2"/>
          </p:cNvCxnSpPr>
          <p:nvPr/>
        </p:nvCxnSpPr>
        <p:spPr>
          <a:xfrm flipV="1">
            <a:off x="7834113" y="3146754"/>
            <a:ext cx="0" cy="1415186"/>
          </a:xfrm>
          <a:prstGeom prst="straightConnector1">
            <a:avLst/>
          </a:prstGeom>
          <a:ln>
            <a:tailEnd type="triangle"/>
          </a:ln>
          <a:effectLst>
            <a:glow rad="101600">
              <a:schemeClr val="accent1">
                <a:satMod val="175000"/>
                <a:alpha val="40000"/>
              </a:schemeClr>
            </a:glow>
          </a:effectLst>
        </p:spPr>
        <p:style>
          <a:lnRef idx="1">
            <a:schemeClr val="dk1"/>
          </a:lnRef>
          <a:fillRef idx="0">
            <a:schemeClr val="dk1"/>
          </a:fillRef>
          <a:effectRef idx="0">
            <a:schemeClr val="dk1"/>
          </a:effectRef>
          <a:fontRef idx="minor">
            <a:schemeClr val="tx1"/>
          </a:fontRef>
        </p:style>
      </p:cxnSp>
      <p:cxnSp>
        <p:nvCxnSpPr>
          <p:cNvPr id="58" name="Straight Arrow Connector 57"/>
          <p:cNvCxnSpPr>
            <a:stCxn id="55" idx="0"/>
            <a:endCxn id="47" idx="1"/>
          </p:cNvCxnSpPr>
          <p:nvPr/>
        </p:nvCxnSpPr>
        <p:spPr>
          <a:xfrm flipV="1">
            <a:off x="7834113" y="3767938"/>
            <a:ext cx="871478" cy="794002"/>
          </a:xfrm>
          <a:prstGeom prst="straightConnector1">
            <a:avLst/>
          </a:prstGeom>
          <a:ln>
            <a:tailEnd type="triangle"/>
          </a:ln>
          <a:effectLst>
            <a:glow rad="101600">
              <a:schemeClr val="accent1">
                <a:satMod val="175000"/>
                <a:alpha val="40000"/>
              </a:schemeClr>
            </a:glow>
          </a:effectLst>
        </p:spPr>
        <p:style>
          <a:lnRef idx="1">
            <a:schemeClr val="dk1"/>
          </a:lnRef>
          <a:fillRef idx="0">
            <a:schemeClr val="dk1"/>
          </a:fillRef>
          <a:effectRef idx="0">
            <a:schemeClr val="dk1"/>
          </a:effectRef>
          <a:fontRef idx="minor">
            <a:schemeClr val="tx1"/>
          </a:fontRef>
        </p:style>
      </p:cxnSp>
      <p:sp>
        <p:nvSpPr>
          <p:cNvPr id="59" name="TextBox 58"/>
          <p:cNvSpPr txBox="1"/>
          <p:nvPr/>
        </p:nvSpPr>
        <p:spPr>
          <a:xfrm>
            <a:off x="3856560" y="5909652"/>
            <a:ext cx="4511748" cy="523220"/>
          </a:xfrm>
          <a:prstGeom prst="rect">
            <a:avLst/>
          </a:prstGeom>
          <a:noFill/>
        </p:spPr>
        <p:txBody>
          <a:bodyPr wrap="none" rtlCol="0">
            <a:spAutoFit/>
          </a:bodyPr>
          <a:lstStyle/>
          <a:p>
            <a:r>
              <a:rPr lang="en-US" sz="2800" dirty="0">
                <a:solidFill>
                  <a:schemeClr val="accent1">
                    <a:lumMod val="75000"/>
                  </a:schemeClr>
                </a:solidFill>
                <a:latin typeface="Gill Sans MT" panose="020B0502020104020203" pitchFamily="34" charset="0"/>
                <a:ea typeface="Fira Sans" panose="00000500000000000000" pitchFamily="50" charset="0"/>
              </a:rPr>
              <a:t>What To Actually Think About</a:t>
            </a:r>
          </a:p>
        </p:txBody>
      </p:sp>
      <p:cxnSp>
        <p:nvCxnSpPr>
          <p:cNvPr id="60" name="Straight Arrow Connector 59"/>
          <p:cNvCxnSpPr>
            <a:stCxn id="59" idx="1"/>
            <a:endCxn id="21" idx="5"/>
          </p:cNvCxnSpPr>
          <p:nvPr/>
        </p:nvCxnSpPr>
        <p:spPr>
          <a:xfrm flipH="1" flipV="1">
            <a:off x="1877253" y="5784634"/>
            <a:ext cx="1979307" cy="386628"/>
          </a:xfrm>
          <a:prstGeom prst="straightConnector1">
            <a:avLst/>
          </a:prstGeom>
          <a:ln>
            <a:tailEnd type="triangle"/>
          </a:ln>
          <a:effectLst>
            <a:glow rad="101600">
              <a:schemeClr val="accent1">
                <a:satMod val="175000"/>
                <a:alpha val="40000"/>
              </a:schemeClr>
            </a:glow>
          </a:effectLst>
        </p:spPr>
        <p:style>
          <a:lnRef idx="1">
            <a:schemeClr val="dk1"/>
          </a:lnRef>
          <a:fillRef idx="0">
            <a:schemeClr val="dk1"/>
          </a:fillRef>
          <a:effectRef idx="0">
            <a:schemeClr val="dk1"/>
          </a:effectRef>
          <a:fontRef idx="minor">
            <a:schemeClr val="tx1"/>
          </a:fontRef>
        </p:style>
      </p:cxnSp>
      <p:cxnSp>
        <p:nvCxnSpPr>
          <p:cNvPr id="61" name="Straight Arrow Connector 60"/>
          <p:cNvCxnSpPr>
            <a:stCxn id="59" idx="1"/>
            <a:endCxn id="27" idx="4"/>
          </p:cNvCxnSpPr>
          <p:nvPr/>
        </p:nvCxnSpPr>
        <p:spPr>
          <a:xfrm flipV="1">
            <a:off x="3856560" y="4963388"/>
            <a:ext cx="0" cy="1207874"/>
          </a:xfrm>
          <a:prstGeom prst="straightConnector1">
            <a:avLst/>
          </a:prstGeom>
          <a:ln>
            <a:tailEnd type="triangle"/>
          </a:ln>
          <a:effectLst>
            <a:glow rad="101600">
              <a:schemeClr val="accent1">
                <a:satMod val="175000"/>
                <a:alpha val="40000"/>
              </a:schemeClr>
            </a:glow>
          </a:effectLst>
        </p:spPr>
        <p:style>
          <a:lnRef idx="1">
            <a:schemeClr val="dk1"/>
          </a:lnRef>
          <a:fillRef idx="0">
            <a:schemeClr val="dk1"/>
          </a:fillRef>
          <a:effectRef idx="0">
            <a:schemeClr val="dk1"/>
          </a:effectRef>
          <a:fontRef idx="minor">
            <a:schemeClr val="tx1"/>
          </a:fontRef>
        </p:style>
      </p:cxnSp>
      <p:sp>
        <p:nvSpPr>
          <p:cNvPr id="62" name="TextBox 61"/>
          <p:cNvSpPr txBox="1"/>
          <p:nvPr/>
        </p:nvSpPr>
        <p:spPr>
          <a:xfrm>
            <a:off x="10678873" y="968342"/>
            <a:ext cx="843501" cy="523220"/>
          </a:xfrm>
          <a:prstGeom prst="rect">
            <a:avLst/>
          </a:prstGeom>
          <a:noFill/>
        </p:spPr>
        <p:txBody>
          <a:bodyPr wrap="none" rtlCol="0">
            <a:spAutoFit/>
          </a:bodyPr>
          <a:lstStyle/>
          <a:p>
            <a:r>
              <a:rPr lang="en-US" sz="2800" dirty="0">
                <a:latin typeface="Gill Sans MT" panose="020B0502020104020203" pitchFamily="34" charset="0"/>
                <a:ea typeface="Fira Sans" panose="00000500000000000000" pitchFamily="50" charset="0"/>
              </a:rPr>
              <a:t>Blob</a:t>
            </a:r>
          </a:p>
        </p:txBody>
      </p:sp>
      <p:sp>
        <p:nvSpPr>
          <p:cNvPr id="63" name="TextBox 62"/>
          <p:cNvSpPr txBox="1"/>
          <p:nvPr/>
        </p:nvSpPr>
        <p:spPr>
          <a:xfrm>
            <a:off x="10678873" y="1857163"/>
            <a:ext cx="834716" cy="523220"/>
          </a:xfrm>
          <a:prstGeom prst="rect">
            <a:avLst/>
          </a:prstGeom>
          <a:noFill/>
        </p:spPr>
        <p:txBody>
          <a:bodyPr wrap="none" rtlCol="0">
            <a:spAutoFit/>
          </a:bodyPr>
          <a:lstStyle/>
          <a:p>
            <a:r>
              <a:rPr lang="en-US" sz="2800" dirty="0">
                <a:latin typeface="Gill Sans MT" panose="020B0502020104020203" pitchFamily="34" charset="0"/>
                <a:ea typeface="Fira Sans" panose="00000500000000000000" pitchFamily="50" charset="0"/>
              </a:rPr>
              <a:t>Tree</a:t>
            </a:r>
          </a:p>
        </p:txBody>
      </p:sp>
      <p:sp>
        <p:nvSpPr>
          <p:cNvPr id="64" name="Isosceles Triangle 63"/>
          <p:cNvSpPr/>
          <p:nvPr/>
        </p:nvSpPr>
        <p:spPr>
          <a:xfrm>
            <a:off x="10174395" y="1940994"/>
            <a:ext cx="401687" cy="346282"/>
          </a:xfrm>
          <a:prstGeom prst="triangle">
            <a:avLst/>
          </a:prstGeom>
          <a:solidFill>
            <a:schemeClr val="accent2">
              <a:lumMod val="40000"/>
              <a:lumOff val="60000"/>
            </a:schemeClr>
          </a:solidFill>
          <a:ln>
            <a:solidFill>
              <a:schemeClr val="accent2">
                <a:lumMod val="50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2000" dirty="0">
              <a:latin typeface="Gill Sans MT" panose="020B0502020104020203" pitchFamily="34" charset="0"/>
              <a:ea typeface="Fira Sans" panose="00000500000000000000" pitchFamily="50" charset="0"/>
            </a:endParaRPr>
          </a:p>
        </p:txBody>
      </p:sp>
      <p:sp>
        <p:nvSpPr>
          <p:cNvPr id="65" name="TextBox 64"/>
          <p:cNvSpPr txBox="1"/>
          <p:nvPr/>
        </p:nvSpPr>
        <p:spPr>
          <a:xfrm>
            <a:off x="10678873" y="2733559"/>
            <a:ext cx="1391728" cy="523220"/>
          </a:xfrm>
          <a:prstGeom prst="rect">
            <a:avLst/>
          </a:prstGeom>
          <a:noFill/>
        </p:spPr>
        <p:txBody>
          <a:bodyPr wrap="none" rtlCol="0">
            <a:spAutoFit/>
          </a:bodyPr>
          <a:lstStyle/>
          <a:p>
            <a:r>
              <a:rPr lang="en-US" sz="2800" dirty="0">
                <a:latin typeface="Gill Sans MT" panose="020B0502020104020203" pitchFamily="34" charset="0"/>
                <a:ea typeface="Fira Sans" panose="00000500000000000000" pitchFamily="50" charset="0"/>
              </a:rPr>
              <a:t>Commit</a:t>
            </a:r>
          </a:p>
        </p:txBody>
      </p:sp>
      <p:sp>
        <p:nvSpPr>
          <p:cNvPr id="66" name="Oval 65"/>
          <p:cNvSpPr/>
          <p:nvPr/>
        </p:nvSpPr>
        <p:spPr>
          <a:xfrm>
            <a:off x="10183184" y="2797255"/>
            <a:ext cx="395828" cy="395828"/>
          </a:xfrm>
          <a:prstGeom prst="ellipse">
            <a:avLst/>
          </a:prstGeom>
          <a:solidFill>
            <a:schemeClr val="accent5">
              <a:lumMod val="40000"/>
              <a:lumOff val="60000"/>
            </a:schemeClr>
          </a:solidFill>
          <a:ln>
            <a:solidFill>
              <a:schemeClr val="accent5">
                <a:lumMod val="50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2000" dirty="0">
              <a:latin typeface="Gill Sans MT" panose="020B0502020104020203" pitchFamily="34" charset="0"/>
              <a:ea typeface="Fira Sans" panose="00000500000000000000" pitchFamily="50" charset="0"/>
            </a:endParaRPr>
          </a:p>
        </p:txBody>
      </p:sp>
      <p:sp>
        <p:nvSpPr>
          <p:cNvPr id="67" name="Rectangle 66"/>
          <p:cNvSpPr/>
          <p:nvPr/>
        </p:nvSpPr>
        <p:spPr>
          <a:xfrm>
            <a:off x="10183184" y="1035757"/>
            <a:ext cx="392898" cy="395258"/>
          </a:xfrm>
          <a:prstGeom prst="rect">
            <a:avLst/>
          </a:prstGeom>
          <a:solidFill>
            <a:schemeClr val="accent6">
              <a:lumMod val="40000"/>
              <a:lumOff val="60000"/>
            </a:schemeClr>
          </a:solidFill>
          <a:ln>
            <a:solidFill>
              <a:schemeClr val="accent6">
                <a:lumMod val="50000"/>
              </a:schemeClr>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sz="2000" dirty="0">
              <a:latin typeface="Gill Sans MT" panose="020B0502020104020203" pitchFamily="34" charset="0"/>
              <a:ea typeface="Fira Sans" panose="00000500000000000000" pitchFamily="50" charset="0"/>
            </a:endParaRPr>
          </a:p>
        </p:txBody>
      </p:sp>
      <p:sp>
        <p:nvSpPr>
          <p:cNvPr id="3" name="TextBox 2"/>
          <p:cNvSpPr txBox="1"/>
          <p:nvPr/>
        </p:nvSpPr>
        <p:spPr>
          <a:xfrm>
            <a:off x="1260739" y="1325297"/>
            <a:ext cx="333746" cy="400110"/>
          </a:xfrm>
          <a:prstGeom prst="rect">
            <a:avLst/>
          </a:prstGeom>
          <a:noFill/>
        </p:spPr>
        <p:txBody>
          <a:bodyPr wrap="none" rtlCol="0">
            <a:spAutoFit/>
          </a:bodyPr>
          <a:lstStyle/>
          <a:p>
            <a:r>
              <a:rPr lang="el-GR" sz="2000" dirty="0">
                <a:latin typeface="Fira Sans" panose="00000500000000000000" pitchFamily="50" charset="0"/>
                <a:ea typeface="Fira Sans" panose="00000500000000000000" pitchFamily="50" charset="0"/>
              </a:rPr>
              <a:t>Δ</a:t>
            </a:r>
            <a:endParaRPr lang="en-US" sz="2000" dirty="0">
              <a:latin typeface="Gill Sans MT" panose="020B0502020104020203" pitchFamily="34" charset="0"/>
              <a:ea typeface="Fira Sans" panose="00000500000000000000" pitchFamily="50" charset="0"/>
            </a:endParaRPr>
          </a:p>
        </p:txBody>
      </p:sp>
      <p:sp>
        <p:nvSpPr>
          <p:cNvPr id="68" name="TextBox 67"/>
          <p:cNvSpPr txBox="1"/>
          <p:nvPr/>
        </p:nvSpPr>
        <p:spPr>
          <a:xfrm>
            <a:off x="1257133" y="2240417"/>
            <a:ext cx="333746" cy="400110"/>
          </a:xfrm>
          <a:prstGeom prst="rect">
            <a:avLst/>
          </a:prstGeom>
          <a:noFill/>
        </p:spPr>
        <p:txBody>
          <a:bodyPr wrap="none" rtlCol="0">
            <a:spAutoFit/>
          </a:bodyPr>
          <a:lstStyle/>
          <a:p>
            <a:r>
              <a:rPr lang="el-GR" sz="2000" dirty="0">
                <a:latin typeface="Fira Sans" panose="00000500000000000000" pitchFamily="50" charset="0"/>
                <a:ea typeface="Fira Sans" panose="00000500000000000000" pitchFamily="50" charset="0"/>
              </a:rPr>
              <a:t>Δ</a:t>
            </a:r>
            <a:endParaRPr lang="en-US" sz="2000" dirty="0">
              <a:latin typeface="Gill Sans MT" panose="020B0502020104020203" pitchFamily="34" charset="0"/>
              <a:ea typeface="Fira Sans" panose="00000500000000000000" pitchFamily="50" charset="0"/>
            </a:endParaRPr>
          </a:p>
        </p:txBody>
      </p:sp>
      <p:sp>
        <p:nvSpPr>
          <p:cNvPr id="69" name="TextBox 68"/>
          <p:cNvSpPr txBox="1"/>
          <p:nvPr/>
        </p:nvSpPr>
        <p:spPr>
          <a:xfrm>
            <a:off x="1257133" y="3146754"/>
            <a:ext cx="333746" cy="400110"/>
          </a:xfrm>
          <a:prstGeom prst="rect">
            <a:avLst/>
          </a:prstGeom>
          <a:noFill/>
        </p:spPr>
        <p:txBody>
          <a:bodyPr wrap="none" rtlCol="0">
            <a:spAutoFit/>
          </a:bodyPr>
          <a:lstStyle/>
          <a:p>
            <a:r>
              <a:rPr lang="el-GR" sz="2000" dirty="0">
                <a:latin typeface="Fira Sans" panose="00000500000000000000" pitchFamily="50" charset="0"/>
                <a:ea typeface="Fira Sans" panose="00000500000000000000" pitchFamily="50" charset="0"/>
              </a:rPr>
              <a:t>Δ</a:t>
            </a:r>
            <a:endParaRPr lang="en-US" sz="2000" dirty="0">
              <a:latin typeface="Gill Sans MT" panose="020B0502020104020203" pitchFamily="34" charset="0"/>
              <a:ea typeface="Fira Sans" panose="00000500000000000000" pitchFamily="50" charset="0"/>
            </a:endParaRPr>
          </a:p>
        </p:txBody>
      </p:sp>
      <p:sp>
        <p:nvSpPr>
          <p:cNvPr id="70" name="TextBox 69"/>
          <p:cNvSpPr txBox="1"/>
          <p:nvPr/>
        </p:nvSpPr>
        <p:spPr>
          <a:xfrm>
            <a:off x="1260739" y="4057475"/>
            <a:ext cx="333746" cy="400110"/>
          </a:xfrm>
          <a:prstGeom prst="rect">
            <a:avLst/>
          </a:prstGeom>
          <a:noFill/>
        </p:spPr>
        <p:txBody>
          <a:bodyPr wrap="none" rtlCol="0">
            <a:spAutoFit/>
          </a:bodyPr>
          <a:lstStyle/>
          <a:p>
            <a:r>
              <a:rPr lang="el-GR" sz="2000" dirty="0">
                <a:latin typeface="Fira Sans" panose="00000500000000000000" pitchFamily="50" charset="0"/>
                <a:ea typeface="Fira Sans" panose="00000500000000000000" pitchFamily="50" charset="0"/>
              </a:rPr>
              <a:t>Δ</a:t>
            </a:r>
            <a:endParaRPr lang="en-US" sz="2000" dirty="0">
              <a:latin typeface="Gill Sans MT" panose="020B0502020104020203" pitchFamily="34" charset="0"/>
              <a:ea typeface="Fira Sans" panose="00000500000000000000" pitchFamily="50" charset="0"/>
            </a:endParaRPr>
          </a:p>
        </p:txBody>
      </p:sp>
      <p:sp>
        <p:nvSpPr>
          <p:cNvPr id="71" name="TextBox 70"/>
          <p:cNvSpPr txBox="1"/>
          <p:nvPr/>
        </p:nvSpPr>
        <p:spPr>
          <a:xfrm>
            <a:off x="1262547" y="4963824"/>
            <a:ext cx="333746" cy="400110"/>
          </a:xfrm>
          <a:prstGeom prst="rect">
            <a:avLst/>
          </a:prstGeom>
          <a:noFill/>
        </p:spPr>
        <p:txBody>
          <a:bodyPr wrap="none" rtlCol="0">
            <a:spAutoFit/>
          </a:bodyPr>
          <a:lstStyle/>
          <a:p>
            <a:r>
              <a:rPr lang="el-GR" sz="2000" dirty="0">
                <a:latin typeface="Fira Sans" panose="00000500000000000000" pitchFamily="50" charset="0"/>
                <a:ea typeface="Fira Sans" panose="00000500000000000000" pitchFamily="50" charset="0"/>
              </a:rPr>
              <a:t>Δ</a:t>
            </a:r>
            <a:endParaRPr lang="en-US" sz="2000" dirty="0">
              <a:latin typeface="Gill Sans MT" panose="020B0502020104020203" pitchFamily="34" charset="0"/>
              <a:ea typeface="Fira Sans" panose="00000500000000000000" pitchFamily="50" charset="0"/>
            </a:endParaRPr>
          </a:p>
        </p:txBody>
      </p:sp>
      <p:sp>
        <p:nvSpPr>
          <p:cNvPr id="72" name="TextBox 71"/>
          <p:cNvSpPr txBox="1"/>
          <p:nvPr/>
        </p:nvSpPr>
        <p:spPr>
          <a:xfrm>
            <a:off x="2371566" y="2214554"/>
            <a:ext cx="333746" cy="400110"/>
          </a:xfrm>
          <a:prstGeom prst="rect">
            <a:avLst/>
          </a:prstGeom>
          <a:noFill/>
        </p:spPr>
        <p:txBody>
          <a:bodyPr wrap="none" rtlCol="0">
            <a:spAutoFit/>
          </a:bodyPr>
          <a:lstStyle/>
          <a:p>
            <a:r>
              <a:rPr lang="el-GR" sz="2000" dirty="0">
                <a:latin typeface="Fira Sans" panose="00000500000000000000" pitchFamily="50" charset="0"/>
                <a:ea typeface="Fira Sans" panose="00000500000000000000" pitchFamily="50" charset="0"/>
              </a:rPr>
              <a:t>Δ</a:t>
            </a:r>
            <a:endParaRPr lang="en-US" sz="2000" dirty="0">
              <a:latin typeface="Gill Sans MT" panose="020B0502020104020203" pitchFamily="34" charset="0"/>
              <a:ea typeface="Fira Sans" panose="00000500000000000000" pitchFamily="50" charset="0"/>
            </a:endParaRPr>
          </a:p>
        </p:txBody>
      </p:sp>
      <p:sp>
        <p:nvSpPr>
          <p:cNvPr id="74" name="TextBox 73"/>
          <p:cNvSpPr txBox="1"/>
          <p:nvPr/>
        </p:nvSpPr>
        <p:spPr>
          <a:xfrm>
            <a:off x="2027570" y="1505633"/>
            <a:ext cx="333746" cy="400110"/>
          </a:xfrm>
          <a:prstGeom prst="rect">
            <a:avLst/>
          </a:prstGeom>
          <a:noFill/>
        </p:spPr>
        <p:txBody>
          <a:bodyPr wrap="none" rtlCol="0">
            <a:spAutoFit/>
          </a:bodyPr>
          <a:lstStyle/>
          <a:p>
            <a:r>
              <a:rPr lang="el-GR" sz="2000" dirty="0">
                <a:latin typeface="Fira Sans" panose="00000500000000000000" pitchFamily="50" charset="0"/>
                <a:ea typeface="Fira Sans" panose="00000500000000000000" pitchFamily="50" charset="0"/>
              </a:rPr>
              <a:t>Δ</a:t>
            </a:r>
            <a:endParaRPr lang="en-US" sz="2000" dirty="0">
              <a:latin typeface="Gill Sans MT" panose="020B0502020104020203" pitchFamily="34" charset="0"/>
              <a:ea typeface="Fira Sans" panose="00000500000000000000" pitchFamily="50" charset="0"/>
            </a:endParaRPr>
          </a:p>
        </p:txBody>
      </p:sp>
      <p:sp>
        <p:nvSpPr>
          <p:cNvPr id="75" name="TextBox 74"/>
          <p:cNvSpPr txBox="1"/>
          <p:nvPr/>
        </p:nvSpPr>
        <p:spPr>
          <a:xfrm>
            <a:off x="3080724" y="2418233"/>
            <a:ext cx="333746" cy="400110"/>
          </a:xfrm>
          <a:prstGeom prst="rect">
            <a:avLst/>
          </a:prstGeom>
          <a:noFill/>
        </p:spPr>
        <p:txBody>
          <a:bodyPr wrap="none" rtlCol="0">
            <a:spAutoFit/>
          </a:bodyPr>
          <a:lstStyle/>
          <a:p>
            <a:r>
              <a:rPr lang="el-GR" sz="2000" dirty="0">
                <a:latin typeface="Fira Sans" panose="00000500000000000000" pitchFamily="50" charset="0"/>
                <a:ea typeface="Fira Sans" panose="00000500000000000000" pitchFamily="50" charset="0"/>
              </a:rPr>
              <a:t>Δ</a:t>
            </a:r>
            <a:endParaRPr lang="en-US" sz="2000" dirty="0">
              <a:latin typeface="Gill Sans MT" panose="020B0502020104020203" pitchFamily="34" charset="0"/>
              <a:ea typeface="Fira Sans" panose="00000500000000000000" pitchFamily="50" charset="0"/>
            </a:endParaRPr>
          </a:p>
        </p:txBody>
      </p:sp>
      <p:sp>
        <p:nvSpPr>
          <p:cNvPr id="76" name="TextBox 75"/>
          <p:cNvSpPr txBox="1"/>
          <p:nvPr/>
        </p:nvSpPr>
        <p:spPr>
          <a:xfrm>
            <a:off x="3472318" y="3151923"/>
            <a:ext cx="333746" cy="400110"/>
          </a:xfrm>
          <a:prstGeom prst="rect">
            <a:avLst/>
          </a:prstGeom>
          <a:noFill/>
        </p:spPr>
        <p:txBody>
          <a:bodyPr wrap="none" rtlCol="0">
            <a:spAutoFit/>
          </a:bodyPr>
          <a:lstStyle/>
          <a:p>
            <a:r>
              <a:rPr lang="el-GR" sz="2000" dirty="0">
                <a:latin typeface="Fira Sans" panose="00000500000000000000" pitchFamily="50" charset="0"/>
                <a:ea typeface="Fira Sans" panose="00000500000000000000" pitchFamily="50" charset="0"/>
              </a:rPr>
              <a:t>Δ</a:t>
            </a:r>
            <a:endParaRPr lang="en-US" sz="2000" dirty="0">
              <a:latin typeface="Gill Sans MT" panose="020B0502020104020203" pitchFamily="34" charset="0"/>
              <a:ea typeface="Fira Sans" panose="00000500000000000000" pitchFamily="50" charset="0"/>
            </a:endParaRPr>
          </a:p>
        </p:txBody>
      </p:sp>
      <p:sp>
        <p:nvSpPr>
          <p:cNvPr id="77" name="TextBox 76"/>
          <p:cNvSpPr txBox="1"/>
          <p:nvPr/>
        </p:nvSpPr>
        <p:spPr>
          <a:xfrm>
            <a:off x="2371566" y="3119135"/>
            <a:ext cx="333746" cy="400110"/>
          </a:xfrm>
          <a:prstGeom prst="rect">
            <a:avLst/>
          </a:prstGeom>
          <a:noFill/>
        </p:spPr>
        <p:txBody>
          <a:bodyPr wrap="none" rtlCol="0">
            <a:spAutoFit/>
          </a:bodyPr>
          <a:lstStyle/>
          <a:p>
            <a:r>
              <a:rPr lang="el-GR" sz="2000" dirty="0">
                <a:latin typeface="Fira Sans" panose="00000500000000000000" pitchFamily="50" charset="0"/>
                <a:ea typeface="Fira Sans" panose="00000500000000000000" pitchFamily="50" charset="0"/>
              </a:rPr>
              <a:t>Δ</a:t>
            </a:r>
            <a:endParaRPr lang="en-US" sz="2000" dirty="0">
              <a:latin typeface="Gill Sans MT" panose="020B0502020104020203" pitchFamily="34" charset="0"/>
              <a:ea typeface="Fira Sans" panose="00000500000000000000" pitchFamily="50" charset="0"/>
            </a:endParaRPr>
          </a:p>
        </p:txBody>
      </p:sp>
      <p:sp>
        <p:nvSpPr>
          <p:cNvPr id="78" name="TextBox 77"/>
          <p:cNvSpPr txBox="1"/>
          <p:nvPr/>
        </p:nvSpPr>
        <p:spPr>
          <a:xfrm>
            <a:off x="3466060" y="4023793"/>
            <a:ext cx="333746" cy="400110"/>
          </a:xfrm>
          <a:prstGeom prst="rect">
            <a:avLst/>
          </a:prstGeom>
          <a:noFill/>
        </p:spPr>
        <p:txBody>
          <a:bodyPr wrap="none" rtlCol="0">
            <a:spAutoFit/>
          </a:bodyPr>
          <a:lstStyle/>
          <a:p>
            <a:r>
              <a:rPr lang="el-GR" sz="2000" dirty="0">
                <a:latin typeface="Fira Sans" panose="00000500000000000000" pitchFamily="50" charset="0"/>
                <a:ea typeface="Fira Sans" panose="00000500000000000000" pitchFamily="50" charset="0"/>
              </a:rPr>
              <a:t>Δ</a:t>
            </a:r>
            <a:endParaRPr lang="en-US" sz="2000" dirty="0">
              <a:latin typeface="Gill Sans MT" panose="020B0502020104020203" pitchFamily="34" charset="0"/>
              <a:ea typeface="Fira Sans" panose="00000500000000000000" pitchFamily="50" charset="0"/>
            </a:endParaRPr>
          </a:p>
        </p:txBody>
      </p:sp>
      <p:sp>
        <p:nvSpPr>
          <p:cNvPr id="79" name="TextBox 78"/>
          <p:cNvSpPr txBox="1"/>
          <p:nvPr/>
        </p:nvSpPr>
        <p:spPr>
          <a:xfrm>
            <a:off x="2994163" y="4225352"/>
            <a:ext cx="333746" cy="400110"/>
          </a:xfrm>
          <a:prstGeom prst="rect">
            <a:avLst/>
          </a:prstGeom>
          <a:noFill/>
        </p:spPr>
        <p:txBody>
          <a:bodyPr wrap="none" rtlCol="0">
            <a:spAutoFit/>
          </a:bodyPr>
          <a:lstStyle/>
          <a:p>
            <a:r>
              <a:rPr lang="el-GR" sz="2000" dirty="0">
                <a:latin typeface="Fira Sans" panose="00000500000000000000" pitchFamily="50" charset="0"/>
                <a:ea typeface="Fira Sans" panose="00000500000000000000" pitchFamily="50" charset="0"/>
              </a:rPr>
              <a:t>Δ</a:t>
            </a:r>
            <a:endParaRPr lang="en-US" sz="2000" dirty="0">
              <a:latin typeface="Gill Sans MT" panose="020B0502020104020203" pitchFamily="34" charset="0"/>
              <a:ea typeface="Fira Sans" panose="00000500000000000000" pitchFamily="50" charset="0"/>
            </a:endParaRPr>
          </a:p>
        </p:txBody>
      </p:sp>
      <p:sp>
        <p:nvSpPr>
          <p:cNvPr id="80" name="TextBox 79"/>
          <p:cNvSpPr txBox="1"/>
          <p:nvPr/>
        </p:nvSpPr>
        <p:spPr>
          <a:xfrm>
            <a:off x="2590794" y="4937524"/>
            <a:ext cx="333746" cy="400110"/>
          </a:xfrm>
          <a:prstGeom prst="rect">
            <a:avLst/>
          </a:prstGeom>
          <a:noFill/>
        </p:spPr>
        <p:txBody>
          <a:bodyPr wrap="none" rtlCol="0">
            <a:spAutoFit/>
          </a:bodyPr>
          <a:lstStyle/>
          <a:p>
            <a:r>
              <a:rPr lang="el-GR" sz="2000" dirty="0">
                <a:latin typeface="Fira Sans" panose="00000500000000000000" pitchFamily="50" charset="0"/>
                <a:ea typeface="Fira Sans" panose="00000500000000000000" pitchFamily="50" charset="0"/>
              </a:rPr>
              <a:t>Δ</a:t>
            </a:r>
            <a:endParaRPr lang="en-US" sz="2000" dirty="0">
              <a:latin typeface="Gill Sans MT" panose="020B0502020104020203" pitchFamily="34" charset="0"/>
              <a:ea typeface="Fira Sans" panose="00000500000000000000" pitchFamily="50" charset="0"/>
            </a:endParaRPr>
          </a:p>
        </p:txBody>
      </p:sp>
    </p:spTree>
    <p:extLst>
      <p:ext uri="{BB962C8B-B14F-4D97-AF65-F5344CB8AC3E}">
        <p14:creationId xmlns:p14="http://schemas.microsoft.com/office/powerpoint/2010/main" val="1111857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2"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par>
                                <p:cTn id="7" presetID="1" presetClass="entr" presetSubtype="0" fill="hold" grpId="2" nodeType="withEffect">
                                  <p:stCondLst>
                                    <p:cond delay="0"/>
                                  </p:stCondLst>
                                  <p:childTnLst>
                                    <p:set>
                                      <p:cBhvr>
                                        <p:cTn id="8" dur="1" fill="hold">
                                          <p:stCondLst>
                                            <p:cond delay="0"/>
                                          </p:stCondLst>
                                        </p:cTn>
                                        <p:tgtEl>
                                          <p:spTgt spid="46"/>
                                        </p:tgtEl>
                                        <p:attrNameLst>
                                          <p:attrName>style.visibility</p:attrName>
                                        </p:attrNameLst>
                                      </p:cBhvr>
                                      <p:to>
                                        <p:strVal val="visible"/>
                                      </p:to>
                                    </p:set>
                                  </p:childTnLst>
                                </p:cTn>
                              </p:par>
                              <p:par>
                                <p:cTn id="9" presetID="1" presetClass="entr" presetSubtype="0" fill="hold" grpId="2" nodeType="withEffect">
                                  <p:stCondLst>
                                    <p:cond delay="0"/>
                                  </p:stCondLst>
                                  <p:childTnLst>
                                    <p:set>
                                      <p:cBhvr>
                                        <p:cTn id="10" dur="1" fill="hold">
                                          <p:stCondLst>
                                            <p:cond delay="0"/>
                                          </p:stCondLst>
                                        </p:cTn>
                                        <p:tgtEl>
                                          <p:spTgt spid="47"/>
                                        </p:tgtEl>
                                        <p:attrNameLst>
                                          <p:attrName>style.visibility</p:attrName>
                                        </p:attrNameLst>
                                      </p:cBhvr>
                                      <p:to>
                                        <p:strVal val="visible"/>
                                      </p:to>
                                    </p:set>
                                  </p:childTnLst>
                                </p:cTn>
                              </p:par>
                              <p:par>
                                <p:cTn id="11" presetID="1" presetClass="entr" presetSubtype="0" fill="hold" grpId="1" nodeType="withEffect">
                                  <p:stCondLst>
                                    <p:cond delay="0"/>
                                  </p:stCondLst>
                                  <p:childTnLst>
                                    <p:set>
                                      <p:cBhvr>
                                        <p:cTn id="12" dur="1" fill="hold">
                                          <p:stCondLst>
                                            <p:cond delay="0"/>
                                          </p:stCondLst>
                                        </p:cTn>
                                        <p:tgtEl>
                                          <p:spTgt spid="42"/>
                                        </p:tgtEl>
                                        <p:attrNameLst>
                                          <p:attrName>style.visibility</p:attrName>
                                        </p:attrNameLst>
                                      </p:cBhvr>
                                      <p:to>
                                        <p:strVal val="visible"/>
                                      </p:to>
                                    </p:set>
                                  </p:childTnLst>
                                </p:cTn>
                              </p:par>
                              <p:par>
                                <p:cTn id="13" presetID="1" presetClass="entr" presetSubtype="0" fill="hold" grpId="1" nodeType="withEffect">
                                  <p:stCondLst>
                                    <p:cond delay="0"/>
                                  </p:stCondLst>
                                  <p:childTnLst>
                                    <p:set>
                                      <p:cBhvr>
                                        <p:cTn id="14" dur="1" fill="hold">
                                          <p:stCondLst>
                                            <p:cond delay="0"/>
                                          </p:stCondLst>
                                        </p:cTn>
                                        <p:tgtEl>
                                          <p:spTgt spid="41"/>
                                        </p:tgtEl>
                                        <p:attrNameLst>
                                          <p:attrName>style.visibility</p:attrName>
                                        </p:attrNameLst>
                                      </p:cBhvr>
                                      <p:to>
                                        <p:strVal val="visible"/>
                                      </p:to>
                                    </p:set>
                                  </p:childTnLst>
                                </p:cTn>
                              </p:par>
                              <p:par>
                                <p:cTn id="15" presetID="1" presetClass="entr" presetSubtype="0" fill="hold" grpId="1" nodeType="withEffect">
                                  <p:stCondLst>
                                    <p:cond delay="0"/>
                                  </p:stCondLst>
                                  <p:childTnLst>
                                    <p:set>
                                      <p:cBhvr>
                                        <p:cTn id="16" dur="1" fill="hold">
                                          <p:stCondLst>
                                            <p:cond delay="0"/>
                                          </p:stCondLst>
                                        </p:cTn>
                                        <p:tgtEl>
                                          <p:spTgt spid="43"/>
                                        </p:tgtEl>
                                        <p:attrNameLst>
                                          <p:attrName>style.visibility</p:attrName>
                                        </p:attrNameLst>
                                      </p:cBhvr>
                                      <p:to>
                                        <p:strVal val="visible"/>
                                      </p:to>
                                    </p:set>
                                  </p:childTnLst>
                                </p:cTn>
                              </p:par>
                              <p:par>
                                <p:cTn id="17" presetID="1" presetClass="entr" presetSubtype="0" fill="hold" grpId="1" nodeType="withEffect">
                                  <p:stCondLst>
                                    <p:cond delay="0"/>
                                  </p:stCondLst>
                                  <p:childTnLst>
                                    <p:set>
                                      <p:cBhvr>
                                        <p:cTn id="18" dur="1" fill="hold">
                                          <p:stCondLst>
                                            <p:cond delay="0"/>
                                          </p:stCondLst>
                                        </p:cTn>
                                        <p:tgtEl>
                                          <p:spTgt spid="4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9" presetClass="emph" presetSubtype="0" fill="hold" grpId="0" nodeType="clickEffect">
                                  <p:stCondLst>
                                    <p:cond delay="0"/>
                                  </p:stCondLst>
                                  <p:childTnLst>
                                    <p:animClr clrSpc="rgb" dir="cw">
                                      <p:cBhvr override="childStyle">
                                        <p:cTn id="36" dur="500" fill="hold"/>
                                        <p:tgtEl>
                                          <p:spTgt spid="45"/>
                                        </p:tgtEl>
                                        <p:attrNameLst>
                                          <p:attrName>style.color</p:attrName>
                                        </p:attrNameLst>
                                      </p:cBhvr>
                                      <p:to>
                                        <a:srgbClr val="FF0000"/>
                                      </p:to>
                                    </p:animClr>
                                    <p:animClr clrSpc="rgb" dir="cw">
                                      <p:cBhvr>
                                        <p:cTn id="37" dur="500" fill="hold"/>
                                        <p:tgtEl>
                                          <p:spTgt spid="45"/>
                                        </p:tgtEl>
                                        <p:attrNameLst>
                                          <p:attrName>fillcolor</p:attrName>
                                        </p:attrNameLst>
                                      </p:cBhvr>
                                      <p:to>
                                        <a:srgbClr val="FF0000"/>
                                      </p:to>
                                    </p:animClr>
                                    <p:set>
                                      <p:cBhvr>
                                        <p:cTn id="38" dur="500" fill="hold"/>
                                        <p:tgtEl>
                                          <p:spTgt spid="45"/>
                                        </p:tgtEl>
                                        <p:attrNameLst>
                                          <p:attrName>fill.type</p:attrName>
                                        </p:attrNameLst>
                                      </p:cBhvr>
                                      <p:to>
                                        <p:strVal val="solid"/>
                                      </p:to>
                                    </p:set>
                                    <p:set>
                                      <p:cBhvr>
                                        <p:cTn id="39" dur="500" fill="hold"/>
                                        <p:tgtEl>
                                          <p:spTgt spid="45"/>
                                        </p:tgtEl>
                                        <p:attrNameLst>
                                          <p:attrName>fill.on</p:attrName>
                                        </p:attrNameLst>
                                      </p:cBhvr>
                                      <p:to>
                                        <p:strVal val="true"/>
                                      </p:to>
                                    </p:set>
                                  </p:childTnLst>
                                </p:cTn>
                              </p:par>
                              <p:par>
                                <p:cTn id="40" presetID="19" presetClass="emph" presetSubtype="0" fill="hold" grpId="0" nodeType="withEffect">
                                  <p:stCondLst>
                                    <p:cond delay="0"/>
                                  </p:stCondLst>
                                  <p:childTnLst>
                                    <p:animClr clrSpc="rgb" dir="cw">
                                      <p:cBhvr override="childStyle">
                                        <p:cTn id="41" dur="500" fill="hold"/>
                                        <p:tgtEl>
                                          <p:spTgt spid="46"/>
                                        </p:tgtEl>
                                        <p:attrNameLst>
                                          <p:attrName>style.color</p:attrName>
                                        </p:attrNameLst>
                                      </p:cBhvr>
                                      <p:to>
                                        <a:srgbClr val="FF0000"/>
                                      </p:to>
                                    </p:animClr>
                                    <p:animClr clrSpc="rgb" dir="cw">
                                      <p:cBhvr>
                                        <p:cTn id="42" dur="500" fill="hold"/>
                                        <p:tgtEl>
                                          <p:spTgt spid="46"/>
                                        </p:tgtEl>
                                        <p:attrNameLst>
                                          <p:attrName>fillcolor</p:attrName>
                                        </p:attrNameLst>
                                      </p:cBhvr>
                                      <p:to>
                                        <a:srgbClr val="FF0000"/>
                                      </p:to>
                                    </p:animClr>
                                    <p:set>
                                      <p:cBhvr>
                                        <p:cTn id="43" dur="500" fill="hold"/>
                                        <p:tgtEl>
                                          <p:spTgt spid="46"/>
                                        </p:tgtEl>
                                        <p:attrNameLst>
                                          <p:attrName>fill.type</p:attrName>
                                        </p:attrNameLst>
                                      </p:cBhvr>
                                      <p:to>
                                        <p:strVal val="solid"/>
                                      </p:to>
                                    </p:set>
                                    <p:set>
                                      <p:cBhvr>
                                        <p:cTn id="44" dur="500" fill="hold"/>
                                        <p:tgtEl>
                                          <p:spTgt spid="46"/>
                                        </p:tgtEl>
                                        <p:attrNameLst>
                                          <p:attrName>fill.on</p:attrName>
                                        </p:attrNameLst>
                                      </p:cBhvr>
                                      <p:to>
                                        <p:strVal val="true"/>
                                      </p:to>
                                    </p:set>
                                  </p:childTnLst>
                                </p:cTn>
                              </p:par>
                              <p:par>
                                <p:cTn id="45" presetID="19" presetClass="emph" presetSubtype="0" fill="hold" grpId="0" nodeType="withEffect">
                                  <p:stCondLst>
                                    <p:cond delay="0"/>
                                  </p:stCondLst>
                                  <p:childTnLst>
                                    <p:animClr clrSpc="rgb" dir="cw">
                                      <p:cBhvr override="childStyle">
                                        <p:cTn id="46" dur="500" fill="hold"/>
                                        <p:tgtEl>
                                          <p:spTgt spid="47"/>
                                        </p:tgtEl>
                                        <p:attrNameLst>
                                          <p:attrName>style.color</p:attrName>
                                        </p:attrNameLst>
                                      </p:cBhvr>
                                      <p:to>
                                        <a:srgbClr val="FF0000"/>
                                      </p:to>
                                    </p:animClr>
                                    <p:animClr clrSpc="rgb" dir="cw">
                                      <p:cBhvr>
                                        <p:cTn id="47" dur="500" fill="hold"/>
                                        <p:tgtEl>
                                          <p:spTgt spid="47"/>
                                        </p:tgtEl>
                                        <p:attrNameLst>
                                          <p:attrName>fillcolor</p:attrName>
                                        </p:attrNameLst>
                                      </p:cBhvr>
                                      <p:to>
                                        <a:srgbClr val="FF0000"/>
                                      </p:to>
                                    </p:animClr>
                                    <p:set>
                                      <p:cBhvr>
                                        <p:cTn id="48" dur="500" fill="hold"/>
                                        <p:tgtEl>
                                          <p:spTgt spid="47"/>
                                        </p:tgtEl>
                                        <p:attrNameLst>
                                          <p:attrName>fill.type</p:attrName>
                                        </p:attrNameLst>
                                      </p:cBhvr>
                                      <p:to>
                                        <p:strVal val="solid"/>
                                      </p:to>
                                    </p:set>
                                    <p:set>
                                      <p:cBhvr>
                                        <p:cTn id="49" dur="500" fill="hold"/>
                                        <p:tgtEl>
                                          <p:spTgt spid="47"/>
                                        </p:tgtEl>
                                        <p:attrNameLst>
                                          <p:attrName>fill.on</p:attrName>
                                        </p:attrNameLst>
                                      </p:cBhvr>
                                      <p:to>
                                        <p:strVal val="true"/>
                                      </p:to>
                                    </p:set>
                                  </p:childTnLst>
                                </p:cTn>
                              </p:par>
                              <p:par>
                                <p:cTn id="50" presetID="10" presetClass="entr" presetSubtype="0" fill="hold" nodeType="withEffect">
                                  <p:stCondLst>
                                    <p:cond delay="0"/>
                                  </p:stCondLst>
                                  <p:childTnLst>
                                    <p:set>
                                      <p:cBhvr>
                                        <p:cTn id="51" dur="1" fill="hold">
                                          <p:stCondLst>
                                            <p:cond delay="0"/>
                                          </p:stCondLst>
                                        </p:cTn>
                                        <p:tgtEl>
                                          <p:spTgt spid="58"/>
                                        </p:tgtEl>
                                        <p:attrNameLst>
                                          <p:attrName>style.visibility</p:attrName>
                                        </p:attrNameLst>
                                      </p:cBhvr>
                                      <p:to>
                                        <p:strVal val="visible"/>
                                      </p:to>
                                    </p:set>
                                    <p:animEffect transition="in" filter="fade">
                                      <p:cBhvr>
                                        <p:cTn id="52" dur="500"/>
                                        <p:tgtEl>
                                          <p:spTgt spid="58"/>
                                        </p:tgtEl>
                                      </p:cBhvr>
                                    </p:animEffect>
                                  </p:childTnLst>
                                </p:cTn>
                              </p:par>
                              <p:par>
                                <p:cTn id="53" presetID="10" presetClass="entr" presetSubtype="0" fill="hold" nodeType="withEffect">
                                  <p:stCondLst>
                                    <p:cond delay="0"/>
                                  </p:stCondLst>
                                  <p:childTnLst>
                                    <p:set>
                                      <p:cBhvr>
                                        <p:cTn id="54" dur="1" fill="hold">
                                          <p:stCondLst>
                                            <p:cond delay="0"/>
                                          </p:stCondLst>
                                        </p:cTn>
                                        <p:tgtEl>
                                          <p:spTgt spid="57"/>
                                        </p:tgtEl>
                                        <p:attrNameLst>
                                          <p:attrName>style.visibility</p:attrName>
                                        </p:attrNameLst>
                                      </p:cBhvr>
                                      <p:to>
                                        <p:strVal val="visible"/>
                                      </p:to>
                                    </p:set>
                                    <p:animEffect transition="in" filter="fade">
                                      <p:cBhvr>
                                        <p:cTn id="55" dur="500"/>
                                        <p:tgtEl>
                                          <p:spTgt spid="57"/>
                                        </p:tgtEl>
                                      </p:cBhvr>
                                    </p:animEffect>
                                  </p:childTnLst>
                                </p:cTn>
                              </p:par>
                              <p:par>
                                <p:cTn id="56" presetID="10" presetClass="entr" presetSubtype="0" fill="hold" nodeType="withEffect">
                                  <p:stCondLst>
                                    <p:cond delay="0"/>
                                  </p:stCondLst>
                                  <p:childTnLst>
                                    <p:set>
                                      <p:cBhvr>
                                        <p:cTn id="57" dur="1" fill="hold">
                                          <p:stCondLst>
                                            <p:cond delay="0"/>
                                          </p:stCondLst>
                                        </p:cTn>
                                        <p:tgtEl>
                                          <p:spTgt spid="56"/>
                                        </p:tgtEl>
                                        <p:attrNameLst>
                                          <p:attrName>style.visibility</p:attrName>
                                        </p:attrNameLst>
                                      </p:cBhvr>
                                      <p:to>
                                        <p:strVal val="visible"/>
                                      </p:to>
                                    </p:set>
                                    <p:animEffect transition="in" filter="fade">
                                      <p:cBhvr>
                                        <p:cTn id="58" dur="500"/>
                                        <p:tgtEl>
                                          <p:spTgt spid="56"/>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55"/>
                                        </p:tgtEl>
                                        <p:attrNameLst>
                                          <p:attrName>style.visibility</p:attrName>
                                        </p:attrNameLst>
                                      </p:cBhvr>
                                      <p:to>
                                        <p:strVal val="visible"/>
                                      </p:to>
                                    </p:set>
                                    <p:animEffect transition="in" filter="fade">
                                      <p:cBhvr>
                                        <p:cTn id="61" dur="500"/>
                                        <p:tgtEl>
                                          <p:spTgt spid="55"/>
                                        </p:tgtEl>
                                      </p:cBhvr>
                                    </p:animEffect>
                                  </p:childTnLst>
                                </p:cTn>
                              </p:par>
                            </p:childTnLst>
                          </p:cTn>
                        </p:par>
                      </p:childTnLst>
                    </p:cTn>
                  </p:par>
                  <p:par>
                    <p:cTn id="62" fill="hold">
                      <p:stCondLst>
                        <p:cond delay="indefinite"/>
                      </p:stCondLst>
                      <p:childTnLst>
                        <p:par>
                          <p:cTn id="63" fill="hold">
                            <p:stCondLst>
                              <p:cond delay="0"/>
                            </p:stCondLst>
                            <p:childTnLst>
                              <p:par>
                                <p:cTn id="64" presetID="19" presetClass="emph" presetSubtype="0" fill="hold" grpId="0" nodeType="clickEffect">
                                  <p:stCondLst>
                                    <p:cond delay="0"/>
                                  </p:stCondLst>
                                  <p:childTnLst>
                                    <p:animClr clrSpc="rgb" dir="cw">
                                      <p:cBhvr override="childStyle">
                                        <p:cTn id="65" dur="500" fill="hold"/>
                                        <p:tgtEl>
                                          <p:spTgt spid="25"/>
                                        </p:tgtEl>
                                        <p:attrNameLst>
                                          <p:attrName>style.color</p:attrName>
                                        </p:attrNameLst>
                                      </p:cBhvr>
                                      <p:to>
                                        <a:srgbClr val="7030A0"/>
                                      </p:to>
                                    </p:animClr>
                                    <p:animClr clrSpc="rgb" dir="cw">
                                      <p:cBhvr>
                                        <p:cTn id="66" dur="500" fill="hold"/>
                                        <p:tgtEl>
                                          <p:spTgt spid="25"/>
                                        </p:tgtEl>
                                        <p:attrNameLst>
                                          <p:attrName>fillcolor</p:attrName>
                                        </p:attrNameLst>
                                      </p:cBhvr>
                                      <p:to>
                                        <a:srgbClr val="7030A0"/>
                                      </p:to>
                                    </p:animClr>
                                    <p:set>
                                      <p:cBhvr>
                                        <p:cTn id="67" dur="500" fill="hold"/>
                                        <p:tgtEl>
                                          <p:spTgt spid="25"/>
                                        </p:tgtEl>
                                        <p:attrNameLst>
                                          <p:attrName>fill.type</p:attrName>
                                        </p:attrNameLst>
                                      </p:cBhvr>
                                      <p:to>
                                        <p:strVal val="solid"/>
                                      </p:to>
                                    </p:set>
                                    <p:set>
                                      <p:cBhvr>
                                        <p:cTn id="68" dur="500" fill="hold"/>
                                        <p:tgtEl>
                                          <p:spTgt spid="25"/>
                                        </p:tgtEl>
                                        <p:attrNameLst>
                                          <p:attrName>fill.on</p:attrName>
                                        </p:attrNameLst>
                                      </p:cBhvr>
                                      <p:to>
                                        <p:strVal val="true"/>
                                      </p:to>
                                    </p:set>
                                  </p:childTnLst>
                                </p:cTn>
                              </p:par>
                              <p:par>
                                <p:cTn id="69" presetID="19" presetClass="emph" presetSubtype="0" fill="hold" grpId="0" nodeType="withEffect">
                                  <p:stCondLst>
                                    <p:cond delay="0"/>
                                  </p:stCondLst>
                                  <p:childTnLst>
                                    <p:animClr clrSpc="rgb" dir="cw">
                                      <p:cBhvr override="childStyle">
                                        <p:cTn id="70" dur="500" fill="hold"/>
                                        <p:tgtEl>
                                          <p:spTgt spid="26"/>
                                        </p:tgtEl>
                                        <p:attrNameLst>
                                          <p:attrName>style.color</p:attrName>
                                        </p:attrNameLst>
                                      </p:cBhvr>
                                      <p:to>
                                        <a:srgbClr val="7030A0"/>
                                      </p:to>
                                    </p:animClr>
                                    <p:animClr clrSpc="rgb" dir="cw">
                                      <p:cBhvr>
                                        <p:cTn id="71" dur="500" fill="hold"/>
                                        <p:tgtEl>
                                          <p:spTgt spid="26"/>
                                        </p:tgtEl>
                                        <p:attrNameLst>
                                          <p:attrName>fillcolor</p:attrName>
                                        </p:attrNameLst>
                                      </p:cBhvr>
                                      <p:to>
                                        <a:srgbClr val="7030A0"/>
                                      </p:to>
                                    </p:animClr>
                                    <p:set>
                                      <p:cBhvr>
                                        <p:cTn id="72" dur="500" fill="hold"/>
                                        <p:tgtEl>
                                          <p:spTgt spid="26"/>
                                        </p:tgtEl>
                                        <p:attrNameLst>
                                          <p:attrName>fill.type</p:attrName>
                                        </p:attrNameLst>
                                      </p:cBhvr>
                                      <p:to>
                                        <p:strVal val="solid"/>
                                      </p:to>
                                    </p:set>
                                    <p:set>
                                      <p:cBhvr>
                                        <p:cTn id="73" dur="500" fill="hold"/>
                                        <p:tgtEl>
                                          <p:spTgt spid="26"/>
                                        </p:tgtEl>
                                        <p:attrNameLst>
                                          <p:attrName>fill.on</p:attrName>
                                        </p:attrNameLst>
                                      </p:cBhvr>
                                      <p:to>
                                        <p:strVal val="true"/>
                                      </p:to>
                                    </p:set>
                                  </p:childTnLst>
                                </p:cTn>
                              </p:par>
                              <p:par>
                                <p:cTn id="74" presetID="19" presetClass="emph" presetSubtype="0" fill="hold" grpId="0" nodeType="withEffect">
                                  <p:stCondLst>
                                    <p:cond delay="0"/>
                                  </p:stCondLst>
                                  <p:childTnLst>
                                    <p:animClr clrSpc="rgb" dir="cw">
                                      <p:cBhvr override="childStyle">
                                        <p:cTn id="75" dur="500" fill="hold"/>
                                        <p:tgtEl>
                                          <p:spTgt spid="27"/>
                                        </p:tgtEl>
                                        <p:attrNameLst>
                                          <p:attrName>style.color</p:attrName>
                                        </p:attrNameLst>
                                      </p:cBhvr>
                                      <p:to>
                                        <a:srgbClr val="7030A0"/>
                                      </p:to>
                                    </p:animClr>
                                    <p:animClr clrSpc="rgb" dir="cw">
                                      <p:cBhvr>
                                        <p:cTn id="76" dur="500" fill="hold"/>
                                        <p:tgtEl>
                                          <p:spTgt spid="27"/>
                                        </p:tgtEl>
                                        <p:attrNameLst>
                                          <p:attrName>fillcolor</p:attrName>
                                        </p:attrNameLst>
                                      </p:cBhvr>
                                      <p:to>
                                        <a:srgbClr val="7030A0"/>
                                      </p:to>
                                    </p:animClr>
                                    <p:set>
                                      <p:cBhvr>
                                        <p:cTn id="77" dur="500" fill="hold"/>
                                        <p:tgtEl>
                                          <p:spTgt spid="27"/>
                                        </p:tgtEl>
                                        <p:attrNameLst>
                                          <p:attrName>fill.type</p:attrName>
                                        </p:attrNameLst>
                                      </p:cBhvr>
                                      <p:to>
                                        <p:strVal val="solid"/>
                                      </p:to>
                                    </p:set>
                                    <p:set>
                                      <p:cBhvr>
                                        <p:cTn id="78" dur="500" fill="hold"/>
                                        <p:tgtEl>
                                          <p:spTgt spid="27"/>
                                        </p:tgtEl>
                                        <p:attrNameLst>
                                          <p:attrName>fill.on</p:attrName>
                                        </p:attrNameLst>
                                      </p:cBhvr>
                                      <p:to>
                                        <p:strVal val="true"/>
                                      </p:to>
                                    </p:set>
                                  </p:childTnLst>
                                </p:cTn>
                              </p:par>
                              <p:par>
                                <p:cTn id="79" presetID="19" presetClass="emph" presetSubtype="0" fill="hold" grpId="0" nodeType="withEffect">
                                  <p:stCondLst>
                                    <p:cond delay="0"/>
                                  </p:stCondLst>
                                  <p:childTnLst>
                                    <p:animClr clrSpc="rgb" dir="cw">
                                      <p:cBhvr override="childStyle">
                                        <p:cTn id="80" dur="500" fill="hold"/>
                                        <p:tgtEl>
                                          <p:spTgt spid="24"/>
                                        </p:tgtEl>
                                        <p:attrNameLst>
                                          <p:attrName>style.color</p:attrName>
                                        </p:attrNameLst>
                                      </p:cBhvr>
                                      <p:to>
                                        <a:srgbClr val="00B050"/>
                                      </p:to>
                                    </p:animClr>
                                    <p:animClr clrSpc="rgb" dir="cw">
                                      <p:cBhvr>
                                        <p:cTn id="81" dur="500" fill="hold"/>
                                        <p:tgtEl>
                                          <p:spTgt spid="24"/>
                                        </p:tgtEl>
                                        <p:attrNameLst>
                                          <p:attrName>fillcolor</p:attrName>
                                        </p:attrNameLst>
                                      </p:cBhvr>
                                      <p:to>
                                        <a:srgbClr val="00B050"/>
                                      </p:to>
                                    </p:animClr>
                                    <p:set>
                                      <p:cBhvr>
                                        <p:cTn id="82" dur="500" fill="hold"/>
                                        <p:tgtEl>
                                          <p:spTgt spid="24"/>
                                        </p:tgtEl>
                                        <p:attrNameLst>
                                          <p:attrName>fill.type</p:attrName>
                                        </p:attrNameLst>
                                      </p:cBhvr>
                                      <p:to>
                                        <p:strVal val="solid"/>
                                      </p:to>
                                    </p:set>
                                    <p:set>
                                      <p:cBhvr>
                                        <p:cTn id="83" dur="500" fill="hold"/>
                                        <p:tgtEl>
                                          <p:spTgt spid="24"/>
                                        </p:tgtEl>
                                        <p:attrNameLst>
                                          <p:attrName>fill.on</p:attrName>
                                        </p:attrNameLst>
                                      </p:cBhvr>
                                      <p:to>
                                        <p:strVal val="true"/>
                                      </p:to>
                                    </p:set>
                                  </p:childTnLst>
                                </p:cTn>
                              </p:par>
                              <p:par>
                                <p:cTn id="84" presetID="19" presetClass="emph" presetSubtype="0" fill="hold" grpId="0" nodeType="withEffect">
                                  <p:stCondLst>
                                    <p:cond delay="0"/>
                                  </p:stCondLst>
                                  <p:childTnLst>
                                    <p:animClr clrSpc="rgb" dir="cw">
                                      <p:cBhvr override="childStyle">
                                        <p:cTn id="85" dur="500" fill="hold"/>
                                        <p:tgtEl>
                                          <p:spTgt spid="23"/>
                                        </p:tgtEl>
                                        <p:attrNameLst>
                                          <p:attrName>style.color</p:attrName>
                                        </p:attrNameLst>
                                      </p:cBhvr>
                                      <p:to>
                                        <a:srgbClr val="00B050"/>
                                      </p:to>
                                    </p:animClr>
                                    <p:animClr clrSpc="rgb" dir="cw">
                                      <p:cBhvr>
                                        <p:cTn id="86" dur="500" fill="hold"/>
                                        <p:tgtEl>
                                          <p:spTgt spid="23"/>
                                        </p:tgtEl>
                                        <p:attrNameLst>
                                          <p:attrName>fillcolor</p:attrName>
                                        </p:attrNameLst>
                                      </p:cBhvr>
                                      <p:to>
                                        <a:srgbClr val="00B050"/>
                                      </p:to>
                                    </p:animClr>
                                    <p:set>
                                      <p:cBhvr>
                                        <p:cTn id="87" dur="500" fill="hold"/>
                                        <p:tgtEl>
                                          <p:spTgt spid="23"/>
                                        </p:tgtEl>
                                        <p:attrNameLst>
                                          <p:attrName>fill.type</p:attrName>
                                        </p:attrNameLst>
                                      </p:cBhvr>
                                      <p:to>
                                        <p:strVal val="solid"/>
                                      </p:to>
                                    </p:set>
                                    <p:set>
                                      <p:cBhvr>
                                        <p:cTn id="88" dur="500" fill="hold"/>
                                        <p:tgtEl>
                                          <p:spTgt spid="23"/>
                                        </p:tgtEl>
                                        <p:attrNameLst>
                                          <p:attrName>fill.on</p:attrName>
                                        </p:attrNameLst>
                                      </p:cBhvr>
                                      <p:to>
                                        <p:strVal val="true"/>
                                      </p:to>
                                    </p:set>
                                  </p:childTnLst>
                                </p:cTn>
                              </p:par>
                              <p:par>
                                <p:cTn id="89" presetID="19" presetClass="emph" presetSubtype="0" fill="hold" grpId="0" nodeType="withEffect">
                                  <p:stCondLst>
                                    <p:cond delay="0"/>
                                  </p:stCondLst>
                                  <p:childTnLst>
                                    <p:animClr clrSpc="rgb" dir="cw">
                                      <p:cBhvr override="childStyle">
                                        <p:cTn id="90" dur="500" fill="hold"/>
                                        <p:tgtEl>
                                          <p:spTgt spid="22"/>
                                        </p:tgtEl>
                                        <p:attrNameLst>
                                          <p:attrName>style.color</p:attrName>
                                        </p:attrNameLst>
                                      </p:cBhvr>
                                      <p:to>
                                        <a:srgbClr val="00B050"/>
                                      </p:to>
                                    </p:animClr>
                                    <p:animClr clrSpc="rgb" dir="cw">
                                      <p:cBhvr>
                                        <p:cTn id="91" dur="500" fill="hold"/>
                                        <p:tgtEl>
                                          <p:spTgt spid="22"/>
                                        </p:tgtEl>
                                        <p:attrNameLst>
                                          <p:attrName>fillcolor</p:attrName>
                                        </p:attrNameLst>
                                      </p:cBhvr>
                                      <p:to>
                                        <a:srgbClr val="00B050"/>
                                      </p:to>
                                    </p:animClr>
                                    <p:set>
                                      <p:cBhvr>
                                        <p:cTn id="92" dur="500" fill="hold"/>
                                        <p:tgtEl>
                                          <p:spTgt spid="22"/>
                                        </p:tgtEl>
                                        <p:attrNameLst>
                                          <p:attrName>fill.type</p:attrName>
                                        </p:attrNameLst>
                                      </p:cBhvr>
                                      <p:to>
                                        <p:strVal val="solid"/>
                                      </p:to>
                                    </p:set>
                                    <p:set>
                                      <p:cBhvr>
                                        <p:cTn id="93" dur="500" fill="hold"/>
                                        <p:tgtEl>
                                          <p:spTgt spid="22"/>
                                        </p:tgtEl>
                                        <p:attrNameLst>
                                          <p:attrName>fill.on</p:attrName>
                                        </p:attrNameLst>
                                      </p:cBhvr>
                                      <p:to>
                                        <p:strVal val="true"/>
                                      </p:to>
                                    </p:set>
                                  </p:childTnLst>
                                </p:cTn>
                              </p:par>
                              <p:par>
                                <p:cTn id="94" presetID="19" presetClass="emph" presetSubtype="0" fill="hold" grpId="0" nodeType="withEffect">
                                  <p:stCondLst>
                                    <p:cond delay="0"/>
                                  </p:stCondLst>
                                  <p:childTnLst>
                                    <p:animClr clrSpc="rgb" dir="cw">
                                      <p:cBhvr override="childStyle">
                                        <p:cTn id="95" dur="500" fill="hold"/>
                                        <p:tgtEl>
                                          <p:spTgt spid="14"/>
                                        </p:tgtEl>
                                        <p:attrNameLst>
                                          <p:attrName>style.color</p:attrName>
                                        </p:attrNameLst>
                                      </p:cBhvr>
                                      <p:to>
                                        <a:srgbClr val="002060"/>
                                      </p:to>
                                    </p:animClr>
                                    <p:animClr clrSpc="rgb" dir="cw">
                                      <p:cBhvr>
                                        <p:cTn id="96" dur="500" fill="hold"/>
                                        <p:tgtEl>
                                          <p:spTgt spid="14"/>
                                        </p:tgtEl>
                                        <p:attrNameLst>
                                          <p:attrName>fillcolor</p:attrName>
                                        </p:attrNameLst>
                                      </p:cBhvr>
                                      <p:to>
                                        <a:srgbClr val="002060"/>
                                      </p:to>
                                    </p:animClr>
                                    <p:set>
                                      <p:cBhvr>
                                        <p:cTn id="97" dur="500" fill="hold"/>
                                        <p:tgtEl>
                                          <p:spTgt spid="14"/>
                                        </p:tgtEl>
                                        <p:attrNameLst>
                                          <p:attrName>fill.type</p:attrName>
                                        </p:attrNameLst>
                                      </p:cBhvr>
                                      <p:to>
                                        <p:strVal val="solid"/>
                                      </p:to>
                                    </p:set>
                                    <p:set>
                                      <p:cBhvr>
                                        <p:cTn id="98" dur="500" fill="hold"/>
                                        <p:tgtEl>
                                          <p:spTgt spid="14"/>
                                        </p:tgtEl>
                                        <p:attrNameLst>
                                          <p:attrName>fill.on</p:attrName>
                                        </p:attrNameLst>
                                      </p:cBhvr>
                                      <p:to>
                                        <p:strVal val="true"/>
                                      </p:to>
                                    </p:set>
                                  </p:childTnLst>
                                </p:cTn>
                              </p:par>
                              <p:par>
                                <p:cTn id="99" presetID="19" presetClass="emph" presetSubtype="0" fill="hold" grpId="0" nodeType="withEffect">
                                  <p:stCondLst>
                                    <p:cond delay="0"/>
                                  </p:stCondLst>
                                  <p:childTnLst>
                                    <p:animClr clrSpc="rgb" dir="cw">
                                      <p:cBhvr override="childStyle">
                                        <p:cTn id="100" dur="500" fill="hold"/>
                                        <p:tgtEl>
                                          <p:spTgt spid="17"/>
                                        </p:tgtEl>
                                        <p:attrNameLst>
                                          <p:attrName>style.color</p:attrName>
                                        </p:attrNameLst>
                                      </p:cBhvr>
                                      <p:to>
                                        <a:srgbClr val="002060"/>
                                      </p:to>
                                    </p:animClr>
                                    <p:animClr clrSpc="rgb" dir="cw">
                                      <p:cBhvr>
                                        <p:cTn id="101" dur="500" fill="hold"/>
                                        <p:tgtEl>
                                          <p:spTgt spid="17"/>
                                        </p:tgtEl>
                                        <p:attrNameLst>
                                          <p:attrName>fillcolor</p:attrName>
                                        </p:attrNameLst>
                                      </p:cBhvr>
                                      <p:to>
                                        <a:srgbClr val="002060"/>
                                      </p:to>
                                    </p:animClr>
                                    <p:set>
                                      <p:cBhvr>
                                        <p:cTn id="102" dur="500" fill="hold"/>
                                        <p:tgtEl>
                                          <p:spTgt spid="17"/>
                                        </p:tgtEl>
                                        <p:attrNameLst>
                                          <p:attrName>fill.type</p:attrName>
                                        </p:attrNameLst>
                                      </p:cBhvr>
                                      <p:to>
                                        <p:strVal val="solid"/>
                                      </p:to>
                                    </p:set>
                                    <p:set>
                                      <p:cBhvr>
                                        <p:cTn id="103" dur="500" fill="hold"/>
                                        <p:tgtEl>
                                          <p:spTgt spid="17"/>
                                        </p:tgtEl>
                                        <p:attrNameLst>
                                          <p:attrName>fill.on</p:attrName>
                                        </p:attrNameLst>
                                      </p:cBhvr>
                                      <p:to>
                                        <p:strVal val="true"/>
                                      </p:to>
                                    </p:set>
                                  </p:childTnLst>
                                </p:cTn>
                              </p:par>
                              <p:par>
                                <p:cTn id="104" presetID="19" presetClass="emph" presetSubtype="0" fill="hold" grpId="0" nodeType="withEffect">
                                  <p:stCondLst>
                                    <p:cond delay="0"/>
                                  </p:stCondLst>
                                  <p:childTnLst>
                                    <p:animClr clrSpc="rgb" dir="cw">
                                      <p:cBhvr override="childStyle">
                                        <p:cTn id="105" dur="500" fill="hold"/>
                                        <p:tgtEl>
                                          <p:spTgt spid="18"/>
                                        </p:tgtEl>
                                        <p:attrNameLst>
                                          <p:attrName>style.color</p:attrName>
                                        </p:attrNameLst>
                                      </p:cBhvr>
                                      <p:to>
                                        <a:srgbClr val="002060"/>
                                      </p:to>
                                    </p:animClr>
                                    <p:animClr clrSpc="rgb" dir="cw">
                                      <p:cBhvr>
                                        <p:cTn id="106" dur="500" fill="hold"/>
                                        <p:tgtEl>
                                          <p:spTgt spid="18"/>
                                        </p:tgtEl>
                                        <p:attrNameLst>
                                          <p:attrName>fillcolor</p:attrName>
                                        </p:attrNameLst>
                                      </p:cBhvr>
                                      <p:to>
                                        <a:srgbClr val="002060"/>
                                      </p:to>
                                    </p:animClr>
                                    <p:set>
                                      <p:cBhvr>
                                        <p:cTn id="107" dur="500" fill="hold"/>
                                        <p:tgtEl>
                                          <p:spTgt spid="18"/>
                                        </p:tgtEl>
                                        <p:attrNameLst>
                                          <p:attrName>fill.type</p:attrName>
                                        </p:attrNameLst>
                                      </p:cBhvr>
                                      <p:to>
                                        <p:strVal val="solid"/>
                                      </p:to>
                                    </p:set>
                                    <p:set>
                                      <p:cBhvr>
                                        <p:cTn id="108" dur="500" fill="hold"/>
                                        <p:tgtEl>
                                          <p:spTgt spid="18"/>
                                        </p:tgtEl>
                                        <p:attrNameLst>
                                          <p:attrName>fill.on</p:attrName>
                                        </p:attrNameLst>
                                      </p:cBhvr>
                                      <p:to>
                                        <p:strVal val="true"/>
                                      </p:to>
                                    </p:set>
                                  </p:childTnLst>
                                </p:cTn>
                              </p:par>
                              <p:par>
                                <p:cTn id="109" presetID="19" presetClass="emph" presetSubtype="0" fill="hold" grpId="0" nodeType="withEffect">
                                  <p:stCondLst>
                                    <p:cond delay="0"/>
                                  </p:stCondLst>
                                  <p:childTnLst>
                                    <p:animClr clrSpc="rgb" dir="cw">
                                      <p:cBhvr override="childStyle">
                                        <p:cTn id="110" dur="500" fill="hold"/>
                                        <p:tgtEl>
                                          <p:spTgt spid="19"/>
                                        </p:tgtEl>
                                        <p:attrNameLst>
                                          <p:attrName>style.color</p:attrName>
                                        </p:attrNameLst>
                                      </p:cBhvr>
                                      <p:to>
                                        <a:srgbClr val="002060"/>
                                      </p:to>
                                    </p:animClr>
                                    <p:animClr clrSpc="rgb" dir="cw">
                                      <p:cBhvr>
                                        <p:cTn id="111" dur="500" fill="hold"/>
                                        <p:tgtEl>
                                          <p:spTgt spid="19"/>
                                        </p:tgtEl>
                                        <p:attrNameLst>
                                          <p:attrName>fillcolor</p:attrName>
                                        </p:attrNameLst>
                                      </p:cBhvr>
                                      <p:to>
                                        <a:srgbClr val="002060"/>
                                      </p:to>
                                    </p:animClr>
                                    <p:set>
                                      <p:cBhvr>
                                        <p:cTn id="112" dur="500" fill="hold"/>
                                        <p:tgtEl>
                                          <p:spTgt spid="19"/>
                                        </p:tgtEl>
                                        <p:attrNameLst>
                                          <p:attrName>fill.type</p:attrName>
                                        </p:attrNameLst>
                                      </p:cBhvr>
                                      <p:to>
                                        <p:strVal val="solid"/>
                                      </p:to>
                                    </p:set>
                                    <p:set>
                                      <p:cBhvr>
                                        <p:cTn id="113" dur="500" fill="hold"/>
                                        <p:tgtEl>
                                          <p:spTgt spid="19"/>
                                        </p:tgtEl>
                                        <p:attrNameLst>
                                          <p:attrName>fill.on</p:attrName>
                                        </p:attrNameLst>
                                      </p:cBhvr>
                                      <p:to>
                                        <p:strVal val="true"/>
                                      </p:to>
                                    </p:set>
                                  </p:childTnLst>
                                </p:cTn>
                              </p:par>
                              <p:par>
                                <p:cTn id="114" presetID="19" presetClass="emph" presetSubtype="0" fill="hold" grpId="0" nodeType="withEffect">
                                  <p:stCondLst>
                                    <p:cond delay="0"/>
                                  </p:stCondLst>
                                  <p:childTnLst>
                                    <p:animClr clrSpc="rgb" dir="cw">
                                      <p:cBhvr override="childStyle">
                                        <p:cTn id="115" dur="500" fill="hold"/>
                                        <p:tgtEl>
                                          <p:spTgt spid="20"/>
                                        </p:tgtEl>
                                        <p:attrNameLst>
                                          <p:attrName>style.color</p:attrName>
                                        </p:attrNameLst>
                                      </p:cBhvr>
                                      <p:to>
                                        <a:srgbClr val="002060"/>
                                      </p:to>
                                    </p:animClr>
                                    <p:animClr clrSpc="rgb" dir="cw">
                                      <p:cBhvr>
                                        <p:cTn id="116" dur="500" fill="hold"/>
                                        <p:tgtEl>
                                          <p:spTgt spid="20"/>
                                        </p:tgtEl>
                                        <p:attrNameLst>
                                          <p:attrName>fillcolor</p:attrName>
                                        </p:attrNameLst>
                                      </p:cBhvr>
                                      <p:to>
                                        <a:srgbClr val="002060"/>
                                      </p:to>
                                    </p:animClr>
                                    <p:set>
                                      <p:cBhvr>
                                        <p:cTn id="117" dur="500" fill="hold"/>
                                        <p:tgtEl>
                                          <p:spTgt spid="20"/>
                                        </p:tgtEl>
                                        <p:attrNameLst>
                                          <p:attrName>fill.type</p:attrName>
                                        </p:attrNameLst>
                                      </p:cBhvr>
                                      <p:to>
                                        <p:strVal val="solid"/>
                                      </p:to>
                                    </p:set>
                                    <p:set>
                                      <p:cBhvr>
                                        <p:cTn id="118" dur="500" fill="hold"/>
                                        <p:tgtEl>
                                          <p:spTgt spid="20"/>
                                        </p:tgtEl>
                                        <p:attrNameLst>
                                          <p:attrName>fill.on</p:attrName>
                                        </p:attrNameLst>
                                      </p:cBhvr>
                                      <p:to>
                                        <p:strVal val="true"/>
                                      </p:to>
                                    </p:set>
                                  </p:childTnLst>
                                </p:cTn>
                              </p:par>
                              <p:par>
                                <p:cTn id="119" presetID="19" presetClass="emph" presetSubtype="0" fill="hold" grpId="0" nodeType="withEffect">
                                  <p:stCondLst>
                                    <p:cond delay="0"/>
                                  </p:stCondLst>
                                  <p:childTnLst>
                                    <p:animClr clrSpc="rgb" dir="cw">
                                      <p:cBhvr override="childStyle">
                                        <p:cTn id="120" dur="500" fill="hold"/>
                                        <p:tgtEl>
                                          <p:spTgt spid="21"/>
                                        </p:tgtEl>
                                        <p:attrNameLst>
                                          <p:attrName>style.color</p:attrName>
                                        </p:attrNameLst>
                                      </p:cBhvr>
                                      <p:to>
                                        <a:srgbClr val="002060"/>
                                      </p:to>
                                    </p:animClr>
                                    <p:animClr clrSpc="rgb" dir="cw">
                                      <p:cBhvr>
                                        <p:cTn id="121" dur="500" fill="hold"/>
                                        <p:tgtEl>
                                          <p:spTgt spid="21"/>
                                        </p:tgtEl>
                                        <p:attrNameLst>
                                          <p:attrName>fillcolor</p:attrName>
                                        </p:attrNameLst>
                                      </p:cBhvr>
                                      <p:to>
                                        <a:srgbClr val="002060"/>
                                      </p:to>
                                    </p:animClr>
                                    <p:set>
                                      <p:cBhvr>
                                        <p:cTn id="122" dur="500" fill="hold"/>
                                        <p:tgtEl>
                                          <p:spTgt spid="21"/>
                                        </p:tgtEl>
                                        <p:attrNameLst>
                                          <p:attrName>fill.type</p:attrName>
                                        </p:attrNameLst>
                                      </p:cBhvr>
                                      <p:to>
                                        <p:strVal val="solid"/>
                                      </p:to>
                                    </p:set>
                                    <p:set>
                                      <p:cBhvr>
                                        <p:cTn id="123" dur="500" fill="hold"/>
                                        <p:tgtEl>
                                          <p:spTgt spid="21"/>
                                        </p:tgtEl>
                                        <p:attrNameLst>
                                          <p:attrName>fill.on</p:attrName>
                                        </p:attrNameLst>
                                      </p:cBhvr>
                                      <p:to>
                                        <p:strVal val="true"/>
                                      </p:to>
                                    </p:set>
                                  </p:childTnLst>
                                </p:cTn>
                              </p:par>
                              <p:par>
                                <p:cTn id="124" presetID="1" presetClass="entr" presetSubtype="0" fill="hold" nodeType="withEffect">
                                  <p:stCondLst>
                                    <p:cond delay="0"/>
                                  </p:stCondLst>
                                  <p:childTnLst>
                                    <p:set>
                                      <p:cBhvr>
                                        <p:cTn id="125" dur="1" fill="hold">
                                          <p:stCondLst>
                                            <p:cond delay="0"/>
                                          </p:stCondLst>
                                        </p:cTn>
                                        <p:tgtEl>
                                          <p:spTgt spid="61"/>
                                        </p:tgtEl>
                                        <p:attrNameLst>
                                          <p:attrName>style.visibility</p:attrName>
                                        </p:attrNameLst>
                                      </p:cBhvr>
                                      <p:to>
                                        <p:strVal val="visible"/>
                                      </p:to>
                                    </p:set>
                                  </p:childTnLst>
                                </p:cTn>
                              </p:par>
                              <p:par>
                                <p:cTn id="126" presetID="1" presetClass="entr" presetSubtype="0" fill="hold" nodeType="withEffect">
                                  <p:stCondLst>
                                    <p:cond delay="0"/>
                                  </p:stCondLst>
                                  <p:childTnLst>
                                    <p:set>
                                      <p:cBhvr>
                                        <p:cTn id="127" dur="1" fill="hold">
                                          <p:stCondLst>
                                            <p:cond delay="0"/>
                                          </p:stCondLst>
                                        </p:cTn>
                                        <p:tgtEl>
                                          <p:spTgt spid="60"/>
                                        </p:tgtEl>
                                        <p:attrNameLst>
                                          <p:attrName>style.visibility</p:attrName>
                                        </p:attrNameLst>
                                      </p:cBhvr>
                                      <p:to>
                                        <p:strVal val="visible"/>
                                      </p:to>
                                    </p:set>
                                  </p:childTnLst>
                                </p:cTn>
                              </p:par>
                              <p:par>
                                <p:cTn id="128" presetID="1" presetClass="entr" presetSubtype="0" fill="hold" grpId="0" nodeType="withEffect">
                                  <p:stCondLst>
                                    <p:cond delay="0"/>
                                  </p:stCondLst>
                                  <p:childTnLst>
                                    <p:set>
                                      <p:cBhvr>
                                        <p:cTn id="129" dur="1" fill="hold">
                                          <p:stCondLst>
                                            <p:cond delay="0"/>
                                          </p:stCondLst>
                                        </p:cTn>
                                        <p:tgtEl>
                                          <p:spTgt spid="59"/>
                                        </p:tgtEl>
                                        <p:attrNameLst>
                                          <p:attrName>style.visibility</p:attrName>
                                        </p:attrNameLst>
                                      </p:cBhvr>
                                      <p:to>
                                        <p:strVal val="visible"/>
                                      </p:to>
                                    </p:set>
                                  </p:childTnLst>
                                </p:cTn>
                              </p:par>
                            </p:childTnLst>
                          </p:cTn>
                        </p:par>
                      </p:childTnLst>
                    </p:cTn>
                  </p:par>
                  <p:par>
                    <p:cTn id="130" fill="hold">
                      <p:stCondLst>
                        <p:cond delay="indefinite"/>
                      </p:stCondLst>
                      <p:childTnLst>
                        <p:par>
                          <p:cTn id="131" fill="hold">
                            <p:stCondLst>
                              <p:cond delay="0"/>
                            </p:stCondLst>
                            <p:childTnLst>
                              <p:par>
                                <p:cTn id="132" presetID="1" presetClass="exit" presetSubtype="0" fill="hold" nodeType="clickEffect">
                                  <p:stCondLst>
                                    <p:cond delay="0"/>
                                  </p:stCondLst>
                                  <p:childTnLst>
                                    <p:set>
                                      <p:cBhvr>
                                        <p:cTn id="133" dur="1" fill="hold">
                                          <p:stCondLst>
                                            <p:cond delay="0"/>
                                          </p:stCondLst>
                                        </p:cTn>
                                        <p:tgtEl>
                                          <p:spTgt spid="58"/>
                                        </p:tgtEl>
                                        <p:attrNameLst>
                                          <p:attrName>style.visibility</p:attrName>
                                        </p:attrNameLst>
                                      </p:cBhvr>
                                      <p:to>
                                        <p:strVal val="hidden"/>
                                      </p:to>
                                    </p:set>
                                  </p:childTnLst>
                                </p:cTn>
                              </p:par>
                              <p:par>
                                <p:cTn id="134" presetID="1" presetClass="exit" presetSubtype="0" fill="hold" nodeType="withEffect">
                                  <p:stCondLst>
                                    <p:cond delay="0"/>
                                  </p:stCondLst>
                                  <p:childTnLst>
                                    <p:set>
                                      <p:cBhvr>
                                        <p:cTn id="135" dur="1" fill="hold">
                                          <p:stCondLst>
                                            <p:cond delay="0"/>
                                          </p:stCondLst>
                                        </p:cTn>
                                        <p:tgtEl>
                                          <p:spTgt spid="57"/>
                                        </p:tgtEl>
                                        <p:attrNameLst>
                                          <p:attrName>style.visibility</p:attrName>
                                        </p:attrNameLst>
                                      </p:cBhvr>
                                      <p:to>
                                        <p:strVal val="hidden"/>
                                      </p:to>
                                    </p:set>
                                  </p:childTnLst>
                                </p:cTn>
                              </p:par>
                              <p:par>
                                <p:cTn id="136" presetID="1" presetClass="exit" presetSubtype="0" fill="hold" nodeType="withEffect">
                                  <p:stCondLst>
                                    <p:cond delay="0"/>
                                  </p:stCondLst>
                                  <p:childTnLst>
                                    <p:set>
                                      <p:cBhvr>
                                        <p:cTn id="137" dur="1" fill="hold">
                                          <p:stCondLst>
                                            <p:cond delay="0"/>
                                          </p:stCondLst>
                                        </p:cTn>
                                        <p:tgtEl>
                                          <p:spTgt spid="56"/>
                                        </p:tgtEl>
                                        <p:attrNameLst>
                                          <p:attrName>style.visibility</p:attrName>
                                        </p:attrNameLst>
                                      </p:cBhvr>
                                      <p:to>
                                        <p:strVal val="hidden"/>
                                      </p:to>
                                    </p:set>
                                  </p:childTnLst>
                                </p:cTn>
                              </p:par>
                              <p:par>
                                <p:cTn id="138" presetID="1" presetClass="exit" presetSubtype="0" fill="hold" grpId="1" nodeType="withEffect">
                                  <p:stCondLst>
                                    <p:cond delay="0"/>
                                  </p:stCondLst>
                                  <p:childTnLst>
                                    <p:set>
                                      <p:cBhvr>
                                        <p:cTn id="139" dur="1" fill="hold">
                                          <p:stCondLst>
                                            <p:cond delay="0"/>
                                          </p:stCondLst>
                                        </p:cTn>
                                        <p:tgtEl>
                                          <p:spTgt spid="55"/>
                                        </p:tgtEl>
                                        <p:attrNameLst>
                                          <p:attrName>style.visibility</p:attrName>
                                        </p:attrNameLst>
                                      </p:cBhvr>
                                      <p:to>
                                        <p:strVal val="hidden"/>
                                      </p:to>
                                    </p:set>
                                  </p:childTnLst>
                                </p:cTn>
                              </p:par>
                              <p:par>
                                <p:cTn id="140" presetID="1" presetClass="exit" presetSubtype="0" fill="hold" nodeType="withEffect">
                                  <p:stCondLst>
                                    <p:cond delay="0"/>
                                  </p:stCondLst>
                                  <p:childTnLst>
                                    <p:set>
                                      <p:cBhvr>
                                        <p:cTn id="141" dur="1" fill="hold">
                                          <p:stCondLst>
                                            <p:cond delay="0"/>
                                          </p:stCondLst>
                                        </p:cTn>
                                        <p:tgtEl>
                                          <p:spTgt spid="61"/>
                                        </p:tgtEl>
                                        <p:attrNameLst>
                                          <p:attrName>style.visibility</p:attrName>
                                        </p:attrNameLst>
                                      </p:cBhvr>
                                      <p:to>
                                        <p:strVal val="hidden"/>
                                      </p:to>
                                    </p:set>
                                  </p:childTnLst>
                                </p:cTn>
                              </p:par>
                              <p:par>
                                <p:cTn id="142" presetID="1" presetClass="exit" presetSubtype="0" fill="hold" nodeType="withEffect">
                                  <p:stCondLst>
                                    <p:cond delay="0"/>
                                  </p:stCondLst>
                                  <p:childTnLst>
                                    <p:set>
                                      <p:cBhvr>
                                        <p:cTn id="143" dur="1" fill="hold">
                                          <p:stCondLst>
                                            <p:cond delay="0"/>
                                          </p:stCondLst>
                                        </p:cTn>
                                        <p:tgtEl>
                                          <p:spTgt spid="60"/>
                                        </p:tgtEl>
                                        <p:attrNameLst>
                                          <p:attrName>style.visibility</p:attrName>
                                        </p:attrNameLst>
                                      </p:cBhvr>
                                      <p:to>
                                        <p:strVal val="hidden"/>
                                      </p:to>
                                    </p:set>
                                  </p:childTnLst>
                                </p:cTn>
                              </p:par>
                              <p:par>
                                <p:cTn id="144" presetID="1" presetClass="exit" presetSubtype="0" fill="hold" grpId="1" nodeType="withEffect">
                                  <p:stCondLst>
                                    <p:cond delay="0"/>
                                  </p:stCondLst>
                                  <p:childTnLst>
                                    <p:set>
                                      <p:cBhvr>
                                        <p:cTn id="145" dur="1" fill="hold">
                                          <p:stCondLst>
                                            <p:cond delay="0"/>
                                          </p:stCondLst>
                                        </p:cTn>
                                        <p:tgtEl>
                                          <p:spTgt spid="59"/>
                                        </p:tgtEl>
                                        <p:attrNameLst>
                                          <p:attrName>style.visibility</p:attrName>
                                        </p:attrNameLst>
                                      </p:cBhvr>
                                      <p:to>
                                        <p:strVal val="hidden"/>
                                      </p:to>
                                    </p:set>
                                  </p:childTnLst>
                                </p:cTn>
                              </p:par>
                              <p:par>
                                <p:cTn id="146" presetID="9" presetClass="emph" presetSubtype="0" grpId="1" nodeType="withEffect">
                                  <p:stCondLst>
                                    <p:cond delay="0"/>
                                  </p:stCondLst>
                                  <p:childTnLst>
                                    <p:set>
                                      <p:cBhvr rctx="PPT">
                                        <p:cTn id="147" dur="indefinite"/>
                                        <p:tgtEl>
                                          <p:spTgt spid="45"/>
                                        </p:tgtEl>
                                        <p:attrNameLst>
                                          <p:attrName>style.opacity</p:attrName>
                                        </p:attrNameLst>
                                      </p:cBhvr>
                                      <p:to>
                                        <p:strVal val="0.25"/>
                                      </p:to>
                                    </p:set>
                                    <p:animEffect filter="image" prLst="opacity: 0.25">
                                      <p:cBhvr rctx="IE">
                                        <p:cTn id="148" dur="indefinite"/>
                                        <p:tgtEl>
                                          <p:spTgt spid="45"/>
                                        </p:tgtEl>
                                      </p:cBhvr>
                                    </p:animEffect>
                                  </p:childTnLst>
                                </p:cTn>
                              </p:par>
                              <p:par>
                                <p:cTn id="149" presetID="9" presetClass="emph" presetSubtype="0" grpId="1" nodeType="withEffect">
                                  <p:stCondLst>
                                    <p:cond delay="0"/>
                                  </p:stCondLst>
                                  <p:childTnLst>
                                    <p:set>
                                      <p:cBhvr rctx="PPT">
                                        <p:cTn id="150" dur="indefinite"/>
                                        <p:tgtEl>
                                          <p:spTgt spid="46"/>
                                        </p:tgtEl>
                                        <p:attrNameLst>
                                          <p:attrName>style.opacity</p:attrName>
                                        </p:attrNameLst>
                                      </p:cBhvr>
                                      <p:to>
                                        <p:strVal val="0.25"/>
                                      </p:to>
                                    </p:set>
                                    <p:animEffect filter="image" prLst="opacity: 0.25">
                                      <p:cBhvr rctx="IE">
                                        <p:cTn id="151" dur="indefinite"/>
                                        <p:tgtEl>
                                          <p:spTgt spid="46"/>
                                        </p:tgtEl>
                                      </p:cBhvr>
                                    </p:animEffect>
                                  </p:childTnLst>
                                </p:cTn>
                              </p:par>
                              <p:par>
                                <p:cTn id="152" presetID="9" presetClass="emph" presetSubtype="0" grpId="1" nodeType="withEffect">
                                  <p:stCondLst>
                                    <p:cond delay="0"/>
                                  </p:stCondLst>
                                  <p:childTnLst>
                                    <p:set>
                                      <p:cBhvr rctx="PPT">
                                        <p:cTn id="153" dur="indefinite"/>
                                        <p:tgtEl>
                                          <p:spTgt spid="47"/>
                                        </p:tgtEl>
                                        <p:attrNameLst>
                                          <p:attrName>style.opacity</p:attrName>
                                        </p:attrNameLst>
                                      </p:cBhvr>
                                      <p:to>
                                        <p:strVal val="0.25"/>
                                      </p:to>
                                    </p:set>
                                    <p:animEffect filter="image" prLst="opacity: 0.25">
                                      <p:cBhvr rctx="IE">
                                        <p:cTn id="154" dur="indefinite"/>
                                        <p:tgtEl>
                                          <p:spTgt spid="47"/>
                                        </p:tgtEl>
                                      </p:cBhvr>
                                    </p:animEffect>
                                  </p:childTnLst>
                                </p:cTn>
                              </p:par>
                              <p:par>
                                <p:cTn id="155" presetID="9" presetClass="emph" presetSubtype="0" grpId="0" nodeType="withEffect">
                                  <p:stCondLst>
                                    <p:cond delay="0"/>
                                  </p:stCondLst>
                                  <p:childTnLst>
                                    <p:set>
                                      <p:cBhvr rctx="PPT">
                                        <p:cTn id="156" dur="indefinite"/>
                                        <p:tgtEl>
                                          <p:spTgt spid="42"/>
                                        </p:tgtEl>
                                        <p:attrNameLst>
                                          <p:attrName>style.opacity</p:attrName>
                                        </p:attrNameLst>
                                      </p:cBhvr>
                                      <p:to>
                                        <p:strVal val="0.25"/>
                                      </p:to>
                                    </p:set>
                                    <p:animEffect filter="image" prLst="opacity: 0.25">
                                      <p:cBhvr rctx="IE">
                                        <p:cTn id="157" dur="indefinite"/>
                                        <p:tgtEl>
                                          <p:spTgt spid="42"/>
                                        </p:tgtEl>
                                      </p:cBhvr>
                                    </p:animEffect>
                                  </p:childTnLst>
                                </p:cTn>
                              </p:par>
                              <p:par>
                                <p:cTn id="158" presetID="9" presetClass="emph" presetSubtype="0" grpId="0" nodeType="withEffect">
                                  <p:stCondLst>
                                    <p:cond delay="0"/>
                                  </p:stCondLst>
                                  <p:childTnLst>
                                    <p:set>
                                      <p:cBhvr rctx="PPT">
                                        <p:cTn id="159" dur="indefinite"/>
                                        <p:tgtEl>
                                          <p:spTgt spid="41"/>
                                        </p:tgtEl>
                                        <p:attrNameLst>
                                          <p:attrName>style.opacity</p:attrName>
                                        </p:attrNameLst>
                                      </p:cBhvr>
                                      <p:to>
                                        <p:strVal val="0.25"/>
                                      </p:to>
                                    </p:set>
                                    <p:animEffect filter="image" prLst="opacity: 0.25">
                                      <p:cBhvr rctx="IE">
                                        <p:cTn id="160" dur="indefinite"/>
                                        <p:tgtEl>
                                          <p:spTgt spid="41"/>
                                        </p:tgtEl>
                                      </p:cBhvr>
                                    </p:animEffect>
                                  </p:childTnLst>
                                </p:cTn>
                              </p:par>
                              <p:par>
                                <p:cTn id="161" presetID="9" presetClass="emph" presetSubtype="0" grpId="0" nodeType="withEffect">
                                  <p:stCondLst>
                                    <p:cond delay="0"/>
                                  </p:stCondLst>
                                  <p:childTnLst>
                                    <p:set>
                                      <p:cBhvr rctx="PPT">
                                        <p:cTn id="162" dur="indefinite"/>
                                        <p:tgtEl>
                                          <p:spTgt spid="43"/>
                                        </p:tgtEl>
                                        <p:attrNameLst>
                                          <p:attrName>style.opacity</p:attrName>
                                        </p:attrNameLst>
                                      </p:cBhvr>
                                      <p:to>
                                        <p:strVal val="0.25"/>
                                      </p:to>
                                    </p:set>
                                    <p:animEffect filter="image" prLst="opacity: 0.25">
                                      <p:cBhvr rctx="IE">
                                        <p:cTn id="163" dur="indefinite"/>
                                        <p:tgtEl>
                                          <p:spTgt spid="43"/>
                                        </p:tgtEl>
                                      </p:cBhvr>
                                    </p:animEffect>
                                  </p:childTnLst>
                                </p:cTn>
                              </p:par>
                              <p:par>
                                <p:cTn id="164" presetID="9" presetClass="emph" presetSubtype="0" grpId="0" nodeType="withEffect">
                                  <p:stCondLst>
                                    <p:cond delay="0"/>
                                  </p:stCondLst>
                                  <p:childTnLst>
                                    <p:set>
                                      <p:cBhvr rctx="PPT">
                                        <p:cTn id="165" dur="indefinite"/>
                                        <p:tgtEl>
                                          <p:spTgt spid="44"/>
                                        </p:tgtEl>
                                        <p:attrNameLst>
                                          <p:attrName>style.opacity</p:attrName>
                                        </p:attrNameLst>
                                      </p:cBhvr>
                                      <p:to>
                                        <p:strVal val="0.25"/>
                                      </p:to>
                                    </p:set>
                                    <p:animEffect filter="image" prLst="opacity: 0.25">
                                      <p:cBhvr rctx="IE">
                                        <p:cTn id="166" dur="indefinite"/>
                                        <p:tgtEl>
                                          <p:spTgt spid="44"/>
                                        </p:tgtEl>
                                      </p:cBhvr>
                                    </p:animEffect>
                                  </p:childTnLst>
                                </p:cTn>
                              </p:par>
                            </p:childTnLst>
                          </p:cTn>
                        </p:par>
                      </p:childTnLst>
                    </p:cTn>
                  </p:par>
                  <p:par>
                    <p:cTn id="167" fill="hold">
                      <p:stCondLst>
                        <p:cond delay="indefinite"/>
                      </p:stCondLst>
                      <p:childTnLst>
                        <p:par>
                          <p:cTn id="168" fill="hold">
                            <p:stCondLst>
                              <p:cond delay="0"/>
                            </p:stCondLst>
                            <p:childTnLst>
                              <p:par>
                                <p:cTn id="169" presetID="1" presetClass="entr" presetSubtype="0" fill="hold" grpId="0" nodeType="clickEffect">
                                  <p:stCondLst>
                                    <p:cond delay="0"/>
                                  </p:stCondLst>
                                  <p:childTnLst>
                                    <p:set>
                                      <p:cBhvr>
                                        <p:cTn id="170" dur="1" fill="hold">
                                          <p:stCondLst>
                                            <p:cond delay="0"/>
                                          </p:stCondLst>
                                        </p:cTn>
                                        <p:tgtEl>
                                          <p:spTgt spid="80"/>
                                        </p:tgtEl>
                                        <p:attrNameLst>
                                          <p:attrName>style.visibility</p:attrName>
                                        </p:attrNameLst>
                                      </p:cBhvr>
                                      <p:to>
                                        <p:strVal val="visible"/>
                                      </p:to>
                                    </p:set>
                                  </p:childTnLst>
                                </p:cTn>
                              </p:par>
                              <p:par>
                                <p:cTn id="171" presetID="1" presetClass="entr" presetSubtype="0" fill="hold" grpId="0" nodeType="withEffect">
                                  <p:stCondLst>
                                    <p:cond delay="0"/>
                                  </p:stCondLst>
                                  <p:childTnLst>
                                    <p:set>
                                      <p:cBhvr>
                                        <p:cTn id="172" dur="1" fill="hold">
                                          <p:stCondLst>
                                            <p:cond delay="0"/>
                                          </p:stCondLst>
                                        </p:cTn>
                                        <p:tgtEl>
                                          <p:spTgt spid="79"/>
                                        </p:tgtEl>
                                        <p:attrNameLst>
                                          <p:attrName>style.visibility</p:attrName>
                                        </p:attrNameLst>
                                      </p:cBhvr>
                                      <p:to>
                                        <p:strVal val="visible"/>
                                      </p:to>
                                    </p:set>
                                  </p:childTnLst>
                                </p:cTn>
                              </p:par>
                              <p:par>
                                <p:cTn id="173" presetID="1" presetClass="entr" presetSubtype="0" fill="hold" grpId="0" nodeType="withEffect">
                                  <p:stCondLst>
                                    <p:cond delay="0"/>
                                  </p:stCondLst>
                                  <p:childTnLst>
                                    <p:set>
                                      <p:cBhvr>
                                        <p:cTn id="174" dur="1" fill="hold">
                                          <p:stCondLst>
                                            <p:cond delay="0"/>
                                          </p:stCondLst>
                                        </p:cTn>
                                        <p:tgtEl>
                                          <p:spTgt spid="78"/>
                                        </p:tgtEl>
                                        <p:attrNameLst>
                                          <p:attrName>style.visibility</p:attrName>
                                        </p:attrNameLst>
                                      </p:cBhvr>
                                      <p:to>
                                        <p:strVal val="visible"/>
                                      </p:to>
                                    </p:set>
                                  </p:childTnLst>
                                </p:cTn>
                              </p:par>
                              <p:par>
                                <p:cTn id="175" presetID="1" presetClass="entr" presetSubtype="0" fill="hold" grpId="0" nodeType="withEffect">
                                  <p:stCondLst>
                                    <p:cond delay="0"/>
                                  </p:stCondLst>
                                  <p:childTnLst>
                                    <p:set>
                                      <p:cBhvr>
                                        <p:cTn id="176" dur="1" fill="hold">
                                          <p:stCondLst>
                                            <p:cond delay="0"/>
                                          </p:stCondLst>
                                        </p:cTn>
                                        <p:tgtEl>
                                          <p:spTgt spid="76"/>
                                        </p:tgtEl>
                                        <p:attrNameLst>
                                          <p:attrName>style.visibility</p:attrName>
                                        </p:attrNameLst>
                                      </p:cBhvr>
                                      <p:to>
                                        <p:strVal val="visible"/>
                                      </p:to>
                                    </p:set>
                                  </p:childTnLst>
                                </p:cTn>
                              </p:par>
                              <p:par>
                                <p:cTn id="177" presetID="1" presetClass="entr" presetSubtype="0" fill="hold" grpId="0" nodeType="withEffect">
                                  <p:stCondLst>
                                    <p:cond delay="0"/>
                                  </p:stCondLst>
                                  <p:childTnLst>
                                    <p:set>
                                      <p:cBhvr>
                                        <p:cTn id="178" dur="1" fill="hold">
                                          <p:stCondLst>
                                            <p:cond delay="0"/>
                                          </p:stCondLst>
                                        </p:cTn>
                                        <p:tgtEl>
                                          <p:spTgt spid="75"/>
                                        </p:tgtEl>
                                        <p:attrNameLst>
                                          <p:attrName>style.visibility</p:attrName>
                                        </p:attrNameLst>
                                      </p:cBhvr>
                                      <p:to>
                                        <p:strVal val="visible"/>
                                      </p:to>
                                    </p:set>
                                  </p:childTnLst>
                                </p:cTn>
                              </p:par>
                              <p:par>
                                <p:cTn id="179" presetID="1" presetClass="entr" presetSubtype="0" fill="hold" grpId="0" nodeType="withEffect">
                                  <p:stCondLst>
                                    <p:cond delay="0"/>
                                  </p:stCondLst>
                                  <p:childTnLst>
                                    <p:set>
                                      <p:cBhvr>
                                        <p:cTn id="180" dur="1" fill="hold">
                                          <p:stCondLst>
                                            <p:cond delay="0"/>
                                          </p:stCondLst>
                                        </p:cTn>
                                        <p:tgtEl>
                                          <p:spTgt spid="77"/>
                                        </p:tgtEl>
                                        <p:attrNameLst>
                                          <p:attrName>style.visibility</p:attrName>
                                        </p:attrNameLst>
                                      </p:cBhvr>
                                      <p:to>
                                        <p:strVal val="visible"/>
                                      </p:to>
                                    </p:set>
                                  </p:childTnLst>
                                </p:cTn>
                              </p:par>
                              <p:par>
                                <p:cTn id="181" presetID="1" presetClass="entr" presetSubtype="0" fill="hold" grpId="0" nodeType="withEffect">
                                  <p:stCondLst>
                                    <p:cond delay="0"/>
                                  </p:stCondLst>
                                  <p:childTnLst>
                                    <p:set>
                                      <p:cBhvr>
                                        <p:cTn id="182" dur="1" fill="hold">
                                          <p:stCondLst>
                                            <p:cond delay="0"/>
                                          </p:stCondLst>
                                        </p:cTn>
                                        <p:tgtEl>
                                          <p:spTgt spid="72"/>
                                        </p:tgtEl>
                                        <p:attrNameLst>
                                          <p:attrName>style.visibility</p:attrName>
                                        </p:attrNameLst>
                                      </p:cBhvr>
                                      <p:to>
                                        <p:strVal val="visible"/>
                                      </p:to>
                                    </p:set>
                                  </p:childTnLst>
                                </p:cTn>
                              </p:par>
                              <p:par>
                                <p:cTn id="183" presetID="1" presetClass="entr" presetSubtype="0" fill="hold" grpId="0" nodeType="withEffect">
                                  <p:stCondLst>
                                    <p:cond delay="0"/>
                                  </p:stCondLst>
                                  <p:childTnLst>
                                    <p:set>
                                      <p:cBhvr>
                                        <p:cTn id="184" dur="1" fill="hold">
                                          <p:stCondLst>
                                            <p:cond delay="0"/>
                                          </p:stCondLst>
                                        </p:cTn>
                                        <p:tgtEl>
                                          <p:spTgt spid="74"/>
                                        </p:tgtEl>
                                        <p:attrNameLst>
                                          <p:attrName>style.visibility</p:attrName>
                                        </p:attrNameLst>
                                      </p:cBhvr>
                                      <p:to>
                                        <p:strVal val="visible"/>
                                      </p:to>
                                    </p:set>
                                  </p:childTnLst>
                                </p:cTn>
                              </p:par>
                              <p:par>
                                <p:cTn id="185" presetID="1" presetClass="entr" presetSubtype="0" fill="hold" grpId="0" nodeType="withEffect">
                                  <p:stCondLst>
                                    <p:cond delay="0"/>
                                  </p:stCondLst>
                                  <p:childTnLst>
                                    <p:set>
                                      <p:cBhvr>
                                        <p:cTn id="186" dur="1" fill="hold">
                                          <p:stCondLst>
                                            <p:cond delay="0"/>
                                          </p:stCondLst>
                                        </p:cTn>
                                        <p:tgtEl>
                                          <p:spTgt spid="3"/>
                                        </p:tgtEl>
                                        <p:attrNameLst>
                                          <p:attrName>style.visibility</p:attrName>
                                        </p:attrNameLst>
                                      </p:cBhvr>
                                      <p:to>
                                        <p:strVal val="visible"/>
                                      </p:to>
                                    </p:set>
                                  </p:childTnLst>
                                </p:cTn>
                              </p:par>
                              <p:par>
                                <p:cTn id="187" presetID="1" presetClass="entr" presetSubtype="0" fill="hold" grpId="0" nodeType="withEffect">
                                  <p:stCondLst>
                                    <p:cond delay="0"/>
                                  </p:stCondLst>
                                  <p:childTnLst>
                                    <p:set>
                                      <p:cBhvr>
                                        <p:cTn id="188" dur="1" fill="hold">
                                          <p:stCondLst>
                                            <p:cond delay="0"/>
                                          </p:stCondLst>
                                        </p:cTn>
                                        <p:tgtEl>
                                          <p:spTgt spid="68"/>
                                        </p:tgtEl>
                                        <p:attrNameLst>
                                          <p:attrName>style.visibility</p:attrName>
                                        </p:attrNameLst>
                                      </p:cBhvr>
                                      <p:to>
                                        <p:strVal val="visible"/>
                                      </p:to>
                                    </p:set>
                                  </p:childTnLst>
                                </p:cTn>
                              </p:par>
                              <p:par>
                                <p:cTn id="189" presetID="1" presetClass="entr" presetSubtype="0" fill="hold" grpId="0" nodeType="withEffect">
                                  <p:stCondLst>
                                    <p:cond delay="0"/>
                                  </p:stCondLst>
                                  <p:childTnLst>
                                    <p:set>
                                      <p:cBhvr>
                                        <p:cTn id="190" dur="1" fill="hold">
                                          <p:stCondLst>
                                            <p:cond delay="0"/>
                                          </p:stCondLst>
                                        </p:cTn>
                                        <p:tgtEl>
                                          <p:spTgt spid="69"/>
                                        </p:tgtEl>
                                        <p:attrNameLst>
                                          <p:attrName>style.visibility</p:attrName>
                                        </p:attrNameLst>
                                      </p:cBhvr>
                                      <p:to>
                                        <p:strVal val="visible"/>
                                      </p:to>
                                    </p:set>
                                  </p:childTnLst>
                                </p:cTn>
                              </p:par>
                              <p:par>
                                <p:cTn id="191" presetID="1" presetClass="entr" presetSubtype="0" fill="hold" grpId="0" nodeType="withEffect">
                                  <p:stCondLst>
                                    <p:cond delay="0"/>
                                  </p:stCondLst>
                                  <p:childTnLst>
                                    <p:set>
                                      <p:cBhvr>
                                        <p:cTn id="192" dur="1" fill="hold">
                                          <p:stCondLst>
                                            <p:cond delay="0"/>
                                          </p:stCondLst>
                                        </p:cTn>
                                        <p:tgtEl>
                                          <p:spTgt spid="70"/>
                                        </p:tgtEl>
                                        <p:attrNameLst>
                                          <p:attrName>style.visibility</p:attrName>
                                        </p:attrNameLst>
                                      </p:cBhvr>
                                      <p:to>
                                        <p:strVal val="visible"/>
                                      </p:to>
                                    </p:set>
                                  </p:childTnLst>
                                </p:cTn>
                              </p:par>
                              <p:par>
                                <p:cTn id="193" presetID="1" presetClass="entr" presetSubtype="0" fill="hold" grpId="0" nodeType="withEffect">
                                  <p:stCondLst>
                                    <p:cond delay="0"/>
                                  </p:stCondLst>
                                  <p:childTnLst>
                                    <p:set>
                                      <p:cBhvr>
                                        <p:cTn id="194" dur="1" fill="hold">
                                          <p:stCondLst>
                                            <p:cond delay="0"/>
                                          </p:stCondLst>
                                        </p:cTn>
                                        <p:tgtEl>
                                          <p:spTgt spid="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41" grpId="0" animBg="1"/>
      <p:bldP spid="41" grpId="1" animBg="1"/>
      <p:bldP spid="42" grpId="0" animBg="1"/>
      <p:bldP spid="42" grpId="1" animBg="1"/>
      <p:bldP spid="43" grpId="0" animBg="1"/>
      <p:bldP spid="43" grpId="1" animBg="1"/>
      <p:bldP spid="44" grpId="0" animBg="1"/>
      <p:bldP spid="44" grpId="1" animBg="1"/>
      <p:bldP spid="45" grpId="0" animBg="1"/>
      <p:bldP spid="45" grpId="1" animBg="1"/>
      <p:bldP spid="45" grpId="2" animBg="1"/>
      <p:bldP spid="46" grpId="0" animBg="1"/>
      <p:bldP spid="46" grpId="1" animBg="1"/>
      <p:bldP spid="46" grpId="2" animBg="1"/>
      <p:bldP spid="47" grpId="0" animBg="1"/>
      <p:bldP spid="47" grpId="1" animBg="1"/>
      <p:bldP spid="47" grpId="2" animBg="1"/>
      <p:bldP spid="55" grpId="0"/>
      <p:bldP spid="55" grpId="1"/>
      <p:bldP spid="59" grpId="0"/>
      <p:bldP spid="59" grpId="1"/>
      <p:bldP spid="3" grpId="0"/>
      <p:bldP spid="68" grpId="0"/>
      <p:bldP spid="69" grpId="0"/>
      <p:bldP spid="70" grpId="0"/>
      <p:bldP spid="71" grpId="0"/>
      <p:bldP spid="72" grpId="0"/>
      <p:bldP spid="74" grpId="0"/>
      <p:bldP spid="75" grpId="0"/>
      <p:bldP spid="76" grpId="0"/>
      <p:bldP spid="77" grpId="0"/>
      <p:bldP spid="78" grpId="0"/>
      <p:bldP spid="79" grpId="0"/>
      <p:bldP spid="80" grpId="0"/>
    </p:bld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1759</TotalTime>
  <Words>1923</Words>
  <Application>Microsoft Office PowerPoint</Application>
  <PresentationFormat>Widescreen</PresentationFormat>
  <Paragraphs>298</Paragraphs>
  <Slides>38</Slides>
  <Notes>18</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38</vt:i4>
      </vt:variant>
    </vt:vector>
  </HeadingPairs>
  <TitlesOfParts>
    <vt:vector size="47" baseType="lpstr">
      <vt:lpstr>Arial</vt:lpstr>
      <vt:lpstr>Calibri</vt:lpstr>
      <vt:lpstr>Fira Sans</vt:lpstr>
      <vt:lpstr>Fira Sans ExtraLight</vt:lpstr>
      <vt:lpstr>Fira Sans Light</vt:lpstr>
      <vt:lpstr>Gill Sans MT</vt:lpstr>
      <vt:lpstr>Raleway Medium</vt:lpstr>
      <vt:lpstr>Triplicate T4c</vt:lpstr>
      <vt:lpstr>Office Theme</vt:lpstr>
      <vt:lpstr>Git 201 - A Deeper Look at Git</vt:lpstr>
      <vt:lpstr>PowerPoint Presentation</vt:lpstr>
      <vt:lpstr>PowerPoint Presentation</vt:lpstr>
      <vt:lpstr>“Fundamental particles” of Git</vt:lpstr>
      <vt:lpstr>PowerPoint Presentation</vt:lpstr>
      <vt:lpstr>PowerPoint Presentation</vt:lpstr>
      <vt:lpstr>PowerPoint Presentation</vt:lpstr>
      <vt:lpstr>A Git repository  is just graphs of commits</vt:lpstr>
      <vt:lpstr>PowerPoint Presentation</vt:lpstr>
      <vt:lpstr>How does Git make diffs?</vt:lpstr>
      <vt:lpstr>PowerPoint Presentation</vt:lpstr>
      <vt:lpstr>Branches &amp; Tags</vt:lpstr>
      <vt:lpstr>What’s in a name?</vt:lpstr>
      <vt:lpstr>PowerPoint Presentation</vt:lpstr>
      <vt:lpstr>PowerPoint Presentation</vt:lpstr>
      <vt:lpstr>Merging</vt:lpstr>
      <vt:lpstr>PowerPoint Presentation</vt:lpstr>
      <vt:lpstr>Opinion Time</vt:lpstr>
      <vt:lpstr>If the best way to think about Git is commit topologies…</vt:lpstr>
      <vt:lpstr>One Concept, One Commit</vt:lpstr>
      <vt:lpstr>PowerPoint Presentation</vt:lpstr>
      <vt:lpstr>Clean code ↔ Clean history</vt:lpstr>
      <vt:lpstr>Pick “too many commits”  over “too few”</vt:lpstr>
      <vt:lpstr>PowerPoint Presentation</vt:lpstr>
      <vt:lpstr>Rebasing</vt:lpstr>
      <vt:lpstr>Public versus Private Branches</vt:lpstr>
      <vt:lpstr>PowerPoint Presentation</vt:lpstr>
      <vt:lpstr>Garbage Collection</vt:lpstr>
      <vt:lpstr>History Methodologies</vt:lpstr>
      <vt:lpstr>PowerPoint Presentation</vt:lpstr>
      <vt:lpstr>PowerPoint Presentation</vt:lpstr>
      <vt:lpstr>PowerPoint Presentation</vt:lpstr>
      <vt:lpstr>PowerPoint Presentation</vt:lpstr>
      <vt:lpstr>PowerPoint Presentation</vt:lpstr>
      <vt:lpstr>Questions?</vt:lpstr>
      <vt:lpstr>PowerPoint Presentation</vt:lpstr>
      <vt:lpstr>Resources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Art Doler</dc:creator>
  <cp:lastModifiedBy>Art Doler</cp:lastModifiedBy>
  <cp:revision>165</cp:revision>
  <dcterms:created xsi:type="dcterms:W3CDTF">2015-09-25T18:38:20Z</dcterms:created>
  <dcterms:modified xsi:type="dcterms:W3CDTF">2016-06-22T02:54:37Z</dcterms:modified>
</cp:coreProperties>
</file>